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Lst>
  <p:notesMasterIdLst>
    <p:notesMasterId r:id="rId54"/>
  </p:notesMasterIdLst>
  <p:sldIdLst>
    <p:sldId id="256" r:id="rId6"/>
    <p:sldId id="257" r:id="rId7"/>
    <p:sldId id="302" r:id="rId8"/>
    <p:sldId id="282" r:id="rId9"/>
    <p:sldId id="312" r:id="rId10"/>
    <p:sldId id="284" r:id="rId11"/>
    <p:sldId id="273" r:id="rId12"/>
    <p:sldId id="287" r:id="rId13"/>
    <p:sldId id="295" r:id="rId14"/>
    <p:sldId id="313" r:id="rId15"/>
    <p:sldId id="365" r:id="rId16"/>
    <p:sldId id="364" r:id="rId17"/>
    <p:sldId id="328" r:id="rId18"/>
    <p:sldId id="352" r:id="rId19"/>
    <p:sldId id="327" r:id="rId20"/>
    <p:sldId id="325" r:id="rId21"/>
    <p:sldId id="366" r:id="rId22"/>
    <p:sldId id="329" r:id="rId23"/>
    <p:sldId id="353" r:id="rId24"/>
    <p:sldId id="330" r:id="rId25"/>
    <p:sldId id="334" r:id="rId26"/>
    <p:sldId id="331" r:id="rId27"/>
    <p:sldId id="335" r:id="rId28"/>
    <p:sldId id="336" r:id="rId29"/>
    <p:sldId id="338" r:id="rId30"/>
    <p:sldId id="368" r:id="rId31"/>
    <p:sldId id="359" r:id="rId32"/>
    <p:sldId id="332" r:id="rId33"/>
    <p:sldId id="340" r:id="rId34"/>
    <p:sldId id="360" r:id="rId35"/>
    <p:sldId id="339" r:id="rId36"/>
    <p:sldId id="333" r:id="rId37"/>
    <p:sldId id="350" r:id="rId38"/>
    <p:sldId id="342" r:id="rId39"/>
    <p:sldId id="354" r:id="rId40"/>
    <p:sldId id="343" r:id="rId41"/>
    <p:sldId id="370" r:id="rId42"/>
    <p:sldId id="357" r:id="rId43"/>
    <p:sldId id="358" r:id="rId44"/>
    <p:sldId id="347" r:id="rId45"/>
    <p:sldId id="369" r:id="rId46"/>
    <p:sldId id="363" r:id="rId47"/>
    <p:sldId id="361" r:id="rId48"/>
    <p:sldId id="362" r:id="rId49"/>
    <p:sldId id="371" r:id="rId50"/>
    <p:sldId id="324" r:id="rId51"/>
    <p:sldId id="349" r:id="rId52"/>
    <p:sldId id="260" r:id="rId53"/>
  </p:sldIdLst>
  <p:sldSz cx="9144000" cy="6858000" type="screen4x3"/>
  <p:notesSz cx="6858000" cy="9144000"/>
  <p:defaultTextStyle>
    <a:defPPr>
      <a:defRPr lang="en-CA"/>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8AA"/>
    <a:srgbClr val="0078C9"/>
    <a:srgbClr val="998F86"/>
    <a:srgbClr val="FFA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355" autoAdjust="0"/>
  </p:normalViewPr>
  <p:slideViewPr>
    <p:cSldViewPr>
      <p:cViewPr varScale="1">
        <p:scale>
          <a:sx n="84" d="100"/>
          <a:sy n="84" d="100"/>
        </p:scale>
        <p:origin x="270" y="78"/>
      </p:cViewPr>
      <p:guideLst>
        <p:guide orient="horz" pos="2160"/>
        <p:guide pos="2880"/>
      </p:guideLst>
    </p:cSldViewPr>
  </p:slideViewPr>
  <p:outlineViewPr>
    <p:cViewPr>
      <p:scale>
        <a:sx n="33" d="100"/>
        <a:sy n="33" d="100"/>
      </p:scale>
      <p:origin x="0" y="-1971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t" anchorCtr="0" compatLnSpc="1">
            <a:prstTxWarp prst="textNoShape">
              <a:avLst/>
            </a:prstTxWarp>
          </a:bodyPr>
          <a:lstStyle>
            <a:lvl1pPr algn="l" eaLnBrk="1" hangingPunct="1">
              <a:defRPr sz="1200">
                <a:latin typeface="Arial" charset="0"/>
                <a:cs typeface="Arial" charset="0"/>
              </a:defRPr>
            </a:lvl1pPr>
          </a:lstStyle>
          <a:p>
            <a:pPr>
              <a:defRPr/>
            </a:pPr>
            <a:endParaRPr lang="en-CA" altLang="en-US"/>
          </a:p>
        </p:txBody>
      </p:sp>
      <p:sp>
        <p:nvSpPr>
          <p:cNvPr id="174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CA" alt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t" anchorCtr="0" compatLnSpc="1">
            <a:prstTxWarp prst="textNoShape">
              <a:avLst/>
            </a:prstTxWarp>
          </a:bodyPr>
          <a:lstStyle/>
          <a:p>
            <a:pPr lvl="0"/>
            <a:r>
              <a:rPr lang="en-CA" altLang="en-US" noProof="0" smtClean="0"/>
              <a:t>Click to edit Master text styles</a:t>
            </a:r>
          </a:p>
          <a:p>
            <a:pPr lvl="1"/>
            <a:r>
              <a:rPr lang="en-CA" altLang="en-US" noProof="0" smtClean="0"/>
              <a:t>Second level</a:t>
            </a:r>
          </a:p>
          <a:p>
            <a:pPr lvl="2"/>
            <a:r>
              <a:rPr lang="en-CA" altLang="en-US" noProof="0" smtClean="0"/>
              <a:t>Third level</a:t>
            </a:r>
          </a:p>
          <a:p>
            <a:pPr lvl="3"/>
            <a:r>
              <a:rPr lang="en-CA" altLang="en-US" noProof="0" smtClean="0"/>
              <a:t>Fourth level</a:t>
            </a:r>
          </a:p>
          <a:p>
            <a:pPr lvl="4"/>
            <a:r>
              <a:rPr lang="en-CA" alt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b" anchorCtr="0" compatLnSpc="1">
            <a:prstTxWarp prst="textNoShape">
              <a:avLst/>
            </a:prstTxWarp>
          </a:bodyPr>
          <a:lstStyle>
            <a:lvl1pPr algn="l" eaLnBrk="1" hangingPunct="1">
              <a:defRPr sz="1200">
                <a:latin typeface="Arial" charset="0"/>
                <a:cs typeface="Arial" charset="0"/>
              </a:defRPr>
            </a:lvl1pPr>
          </a:lstStyle>
          <a:p>
            <a:pPr>
              <a:defRPr/>
            </a:pPr>
            <a:endParaRPr lang="en-CA" alt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b" anchorCtr="0" compatLnSpc="1">
            <a:prstTxWarp prst="textNoShape">
              <a:avLst/>
            </a:prstTxWarp>
          </a:bodyPr>
          <a:lstStyle>
            <a:lvl1pPr algn="r" eaLnBrk="1" hangingPunct="1">
              <a:defRPr sz="1200"/>
            </a:lvl1pPr>
          </a:lstStyle>
          <a:p>
            <a:pPr>
              <a:defRPr/>
            </a:pPr>
            <a:fld id="{801A900E-3293-4DFA-B837-B909AA88485C}" type="slidenum">
              <a:rPr lang="en-CA" altLang="en-US"/>
              <a:pPr>
                <a:defRPr/>
              </a:pPr>
              <a:t>‹#›</a:t>
            </a:fld>
            <a:endParaRPr lang="en-CA" altLang="en-US"/>
          </a:p>
        </p:txBody>
      </p:sp>
    </p:spTree>
    <p:extLst>
      <p:ext uri="{BB962C8B-B14F-4D97-AF65-F5344CB8AC3E}">
        <p14:creationId xmlns:p14="http://schemas.microsoft.com/office/powerpoint/2010/main" val="21789112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lourofpovertyca.files.wordpress.com/2019/03/press-release-cop-coc-launch-of-fact-sheets-2019.03.21.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hestar.com/opinion/contributors/2018/07/06/30-years-later-child-poverty-remains-a-national-disgrace.html?li_source=LI&amp;li_medium=star_web_ymbii"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ews.ontario.ca/opo/en/2017/05/fair-workplaces-better-jobs.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instituteofhealthequity.org/resources-reports/voluntary-sector-action-on-the-social-determinants-of-health/voluntary-sector-action-on-the-sdoh-evidence-review.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anada.ca/en/employment-social-development/campaigns/poverty-reduction.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placetocallhome.ca/"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ontario.ca/page/ontario-basic-income-pilot"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globalnews.ca/news/3092106/poverty-costs-toronto-more-than-4-4b-annually-report/"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bc.ca/news/canada/food-bank-report-2016-1.3850897"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dignityforall.ca/wp-content/uploads/2017/02/DignityForAll_Report.pdf"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p:spPr>
        <p:txBody>
          <a:bodyPr/>
          <a:lstStyle/>
          <a:p>
            <a:endParaRPr lang="en-US" altLang="en-US" smtClean="0">
              <a:latin typeface="Arial" panose="020B0604020202020204" pitchFamily="34" charset="0"/>
              <a:cs typeface="Arial" panose="020B0604020202020204" pitchFamily="34" charset="0"/>
            </a:endParaRPr>
          </a:p>
        </p:txBody>
      </p:sp>
      <p:sp>
        <p:nvSpPr>
          <p:cNvPr id="1638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20AB3EA-2FF0-45F9-9CCE-7CA22EE3DD97}" type="slidenum">
              <a:rPr lang="en-CA" altLang="en-US" smtClean="0"/>
              <a:pPr/>
              <a:t>1</a:t>
            </a:fld>
            <a:endParaRPr lang="en-CA" altLang="en-US" smtClean="0"/>
          </a:p>
        </p:txBody>
      </p:sp>
    </p:spTree>
    <p:extLst>
      <p:ext uri="{BB962C8B-B14F-4D97-AF65-F5344CB8AC3E}">
        <p14:creationId xmlns:p14="http://schemas.microsoft.com/office/powerpoint/2010/main" val="2071163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r>
              <a:rPr lang="en-US" altLang="en-US" smtClean="0">
                <a:latin typeface="Arial" panose="020B0604020202020204" pitchFamily="34" charset="0"/>
                <a:cs typeface="Calibri" panose="020F0502020204030204" pitchFamily="34" charset="0"/>
              </a:rPr>
              <a:t>People living in poverty often experience discrimination based on gender, </a:t>
            </a:r>
            <a:r>
              <a:rPr lang="en-US" altLang="en-US" u="sng" smtClean="0">
                <a:solidFill>
                  <a:srgbClr val="0563C1"/>
                </a:solidFill>
                <a:latin typeface="Arial" panose="020B0604020202020204" pitchFamily="34" charset="0"/>
                <a:cs typeface="Calibri" panose="020F0502020204030204" pitchFamily="34" charset="0"/>
                <a:hlinkClick r:id="rId3"/>
              </a:rPr>
              <a:t>racialization</a:t>
            </a:r>
            <a:r>
              <a:rPr lang="en-US" altLang="en-US" smtClean="0">
                <a:latin typeface="Arial" panose="020B0604020202020204" pitchFamily="34" charset="0"/>
                <a:cs typeface="Calibri" panose="020F0502020204030204" pitchFamily="34" charset="0"/>
              </a:rPr>
              <a:t>, disability, and other forms of exclusion that keep them from fully participating in society. </a:t>
            </a:r>
          </a:p>
          <a:p>
            <a:r>
              <a:rPr lang="en-US" altLang="en-US" smtClean="0">
                <a:latin typeface="Arial" panose="020B0604020202020204" pitchFamily="34" charset="0"/>
                <a:cs typeface="Calibri" panose="020F0502020204030204" pitchFamily="34" charset="0"/>
              </a:rPr>
              <a:t>People who experience multiple barriers are particularly vulnerable to deep poverty.</a:t>
            </a:r>
          </a:p>
          <a:p>
            <a:r>
              <a:rPr lang="en-US" altLang="en-US" smtClean="0">
                <a:latin typeface="Arial" panose="020B0604020202020204" pitchFamily="34" charset="0"/>
                <a:cs typeface="Calibri" panose="020F0502020204030204" pitchFamily="34" charset="0"/>
              </a:rPr>
              <a:t>In addition, weak social policies lead to rights violations, including a lack of access to safe, affordable housing, healthcare, education, secure employment, healthy food, adequate childcare, and income supports. </a:t>
            </a:r>
          </a:p>
          <a:p>
            <a:r>
              <a:rPr lang="en-US" altLang="en-US" smtClean="0">
                <a:latin typeface="Arial" panose="020B0604020202020204" pitchFamily="34" charset="0"/>
                <a:cs typeface="Calibri" panose="020F0502020204030204" pitchFamily="34" charset="0"/>
              </a:rPr>
              <a:t>People in circumstances like these did not arrive there as a result of their own choice.</a:t>
            </a:r>
          </a:p>
          <a:p>
            <a:endParaRPr lang="en-US" altLang="en-US" smtClean="0">
              <a:latin typeface="Arial" panose="020B0604020202020204" pitchFamily="34" charset="0"/>
              <a:cs typeface="Calibri" panose="020F0502020204030204" pitchFamily="34" charset="0"/>
            </a:endParaRPr>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5563D8-853A-47FE-B2E2-3D16F360C2AF}" type="slidenum">
              <a:rPr lang="en-CA" altLang="en-US" smtClean="0"/>
              <a:pPr/>
              <a:t>10</a:t>
            </a:fld>
            <a:endParaRPr lang="en-CA" altLang="en-US" smtClean="0"/>
          </a:p>
        </p:txBody>
      </p:sp>
    </p:spTree>
    <p:extLst>
      <p:ext uri="{BB962C8B-B14F-4D97-AF65-F5344CB8AC3E}">
        <p14:creationId xmlns:p14="http://schemas.microsoft.com/office/powerpoint/2010/main" val="2785884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r>
              <a:rPr lang="en-US" altLang="en-US" smtClean="0">
                <a:latin typeface="Calibri" panose="020F0502020204030204" pitchFamily="34" charset="0"/>
                <a:ea typeface="Calibri" panose="020F0502020204030204" pitchFamily="34" charset="0"/>
                <a:cs typeface="Times New Roman" panose="02020603050405020304" pitchFamily="18" charset="0"/>
              </a:rPr>
              <a:t>Although the poverty rate in Canada has declined in recent years, nearly 1 in 10 people still live in poverty.  </a:t>
            </a:r>
          </a:p>
          <a:p>
            <a:r>
              <a:rPr lang="en-US" altLang="en-US" smtClean="0">
                <a:latin typeface="Calibri" panose="020F0502020204030204" pitchFamily="34" charset="0"/>
                <a:ea typeface="Calibri" panose="020F0502020204030204" pitchFamily="34" charset="0"/>
                <a:cs typeface="Times New Roman" panose="02020603050405020304" pitchFamily="18" charset="0"/>
              </a:rPr>
              <a:t>And child poverty in Canada is also still persistent at 9%, almost </a:t>
            </a:r>
            <a:r>
              <a:rPr lang="en-US" altLang="en-US" u="sng"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30 years</a:t>
            </a:r>
            <a:r>
              <a:rPr lang="en-US" altLang="en-US" smtClean="0">
                <a:latin typeface="Calibri" panose="020F0502020204030204" pitchFamily="34" charset="0"/>
                <a:ea typeface="Calibri" panose="020F0502020204030204" pitchFamily="34" charset="0"/>
                <a:cs typeface="Times New Roman" panose="02020603050405020304" pitchFamily="18" charset="0"/>
              </a:rPr>
              <a:t> after the unanimously supported 1989 Parliamentary motion to end child poverty in Canada by the year 2000. </a:t>
            </a:r>
          </a:p>
          <a:p>
            <a:endParaRPr lang="en-US" altLang="en-US" smtClean="0">
              <a:latin typeface="Calibri" panose="020F0502020204030204" pitchFamily="34" charset="0"/>
              <a:ea typeface="Calibri" panose="020F0502020204030204" pitchFamily="34" charset="0"/>
              <a:cs typeface="Times New Roman" panose="02020603050405020304" pitchFamily="18" charset="0"/>
            </a:endParaRPr>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DDF0AD6-4F50-4589-AF68-FEFF3F82610D}" type="slidenum">
              <a:rPr lang="en-CA" altLang="en-US" smtClean="0"/>
              <a:pPr/>
              <a:t>11</a:t>
            </a:fld>
            <a:endParaRPr lang="en-CA" altLang="en-US" smtClean="0"/>
          </a:p>
        </p:txBody>
      </p:sp>
    </p:spTree>
    <p:extLst>
      <p:ext uri="{BB962C8B-B14F-4D97-AF65-F5344CB8AC3E}">
        <p14:creationId xmlns:p14="http://schemas.microsoft.com/office/powerpoint/2010/main" val="3462697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r>
              <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The World Health Organization has declared poverty the single largest determinant of health.</a:t>
            </a:r>
          </a:p>
          <a:p>
            <a:r>
              <a:rPr lang="en-US" altLang="en-US" smtClean="0">
                <a:latin typeface="Arial" panose="020B0604020202020204" pitchFamily="34" charset="0"/>
                <a:cs typeface="Arial" panose="020B0604020202020204" pitchFamily="34" charset="0"/>
              </a:rPr>
              <a:t>The biggest predictor of one's health is one's wealth. </a:t>
            </a:r>
          </a:p>
          <a:p>
            <a:r>
              <a:rPr lang="en-US" altLang="en-US" smtClean="0">
                <a:latin typeface="Arial" panose="020B0604020202020204" pitchFamily="34" charset="0"/>
                <a:cs typeface="Arial" panose="020B0604020202020204" pitchFamily="34" charset="0"/>
              </a:rPr>
              <a:t>It's not just the poor who are suffering; every step down the income pyramid corresponds to worse health. </a:t>
            </a:r>
          </a:p>
          <a:p>
            <a:r>
              <a:rPr lang="en-US" altLang="en-US" smtClean="0">
                <a:latin typeface="Arial" panose="020B0604020202020204" pitchFamily="34" charset="0"/>
                <a:cs typeface="Arial" panose="020B0604020202020204" pitchFamily="34" charset="0"/>
              </a:rPr>
              <a:t>Study after study has shown that those at the top of the income pyramid live on average longer and healthier lives than all those below. </a:t>
            </a:r>
          </a:p>
          <a:p>
            <a:endParaRPr lang="en-US" altLang="en-US" smtClean="0">
              <a:latin typeface="Arial" panose="020B0604020202020204" pitchFamily="34" charset="0"/>
              <a:cs typeface="Arial" panose="020B0604020202020204" pitchFamily="34" charset="0"/>
            </a:endParaRPr>
          </a:p>
          <a:p>
            <a:endParaRPr lang="en-US" altLang="en-US" smtClean="0">
              <a:latin typeface="Arial" panose="020B0604020202020204" pitchFamily="34" charset="0"/>
              <a:cs typeface="Arial" panose="020B0604020202020204" pitchFamily="34" charset="0"/>
            </a:endParaRPr>
          </a:p>
          <a:p>
            <a:endParaRPr lang="en-US" altLang="en-US" smtClean="0">
              <a:latin typeface="Arial" panose="020B0604020202020204" pitchFamily="34" charset="0"/>
              <a:cs typeface="Arial" panose="020B0604020202020204" pitchFamily="34" charset="0"/>
            </a:endParaRPr>
          </a:p>
        </p:txBody>
      </p:sp>
      <p:sp>
        <p:nvSpPr>
          <p:cNvPr id="4096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69B357-8700-42A1-905E-34AE60E87CA5}" type="slidenum">
              <a:rPr lang="en-CA" altLang="en-US" smtClean="0"/>
              <a:pPr/>
              <a:t>12</a:t>
            </a:fld>
            <a:endParaRPr lang="en-CA" altLang="en-US" smtClean="0"/>
          </a:p>
        </p:txBody>
      </p:sp>
    </p:spTree>
    <p:extLst>
      <p:ext uri="{BB962C8B-B14F-4D97-AF65-F5344CB8AC3E}">
        <p14:creationId xmlns:p14="http://schemas.microsoft.com/office/powerpoint/2010/main" val="652116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Children from less affluent families are more likely to experience conditions that limit their health and ultimately their life chances such as: </a:t>
            </a:r>
          </a:p>
          <a:p>
            <a:r>
              <a:rPr lang="en-US" altLang="en-US" smtClean="0">
                <a:latin typeface="Arial" panose="020B0604020202020204" pitchFamily="34" charset="0"/>
                <a:cs typeface="Arial" panose="020B0604020202020204" pitchFamily="34" charset="0"/>
              </a:rPr>
              <a:t>inadequate or delayed health care, physical inactivity, poor nutrition, insecure or substandard housing, injuries, and exposure to toxins, high lead levels and violence. </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The influence of wealth on health begins even before a child is born, shaping the quality of prenatal care an expectant woman receives, her level of stress during pregnancy and her likelihood of delivering a premature or low birth weight baby.  </a:t>
            </a:r>
          </a:p>
          <a:p>
            <a:endParaRPr lang="en-US" altLang="en-US" smtClean="0">
              <a:latin typeface="Calibri" panose="020F0502020204030204" pitchFamily="34" charset="0"/>
              <a:cs typeface="Times New Roman" panose="02020603050405020304" pitchFamily="18" charset="0"/>
            </a:endParaRPr>
          </a:p>
          <a:p>
            <a:endParaRPr lang="en-US" altLang="en-US" smtClean="0">
              <a:latin typeface="Arial" panose="020B0604020202020204" pitchFamily="34" charset="0"/>
              <a:cs typeface="Arial" panose="020B0604020202020204" pitchFamily="34" charset="0"/>
            </a:endParaRPr>
          </a:p>
          <a:p>
            <a:endParaRPr lang="en-US" altLang="en-US" smtClean="0">
              <a:latin typeface="Arial" panose="020B0604020202020204" pitchFamily="34" charset="0"/>
              <a:cs typeface="Arial" panose="020B0604020202020204" pitchFamily="34" charset="0"/>
            </a:endParaRPr>
          </a:p>
        </p:txBody>
      </p:sp>
      <p:sp>
        <p:nvSpPr>
          <p:cNvPr id="430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CED99D-CBDA-49DC-9FBF-B5E19DEA9B4B}" type="slidenum">
              <a:rPr lang="en-CA" altLang="en-US" smtClean="0"/>
              <a:pPr/>
              <a:t>13</a:t>
            </a:fld>
            <a:endParaRPr lang="en-CA" altLang="en-US" smtClean="0"/>
          </a:p>
        </p:txBody>
      </p:sp>
    </p:spTree>
    <p:extLst>
      <p:ext uri="{BB962C8B-B14F-4D97-AF65-F5344CB8AC3E}">
        <p14:creationId xmlns:p14="http://schemas.microsoft.com/office/powerpoint/2010/main" val="3768712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In a 2018 Campaign 2000 report, Kenora was ranked with the 7</a:t>
            </a:r>
            <a:r>
              <a:rPr lang="en-US" altLang="en-US" baseline="30000" smtClean="0">
                <a:latin typeface="Arial" panose="020B0604020202020204" pitchFamily="34" charset="0"/>
                <a:cs typeface="Arial" panose="020B0604020202020204" pitchFamily="34" charset="0"/>
              </a:rPr>
              <a:t>th</a:t>
            </a:r>
            <a:r>
              <a:rPr lang="en-US" altLang="en-US" smtClean="0">
                <a:latin typeface="Arial" panose="020B0604020202020204" pitchFamily="34" charset="0"/>
                <a:cs typeface="Arial" panose="020B0604020202020204" pitchFamily="34" charset="0"/>
              </a:rPr>
              <a:t> highest child poverty rate among the 30 ridings in Canada with the highest rates.</a:t>
            </a:r>
          </a:p>
        </p:txBody>
      </p:sp>
      <p:sp>
        <p:nvSpPr>
          <p:cNvPr id="4506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D57606-DDD9-4BBE-B505-53866878FC62}" type="slidenum">
              <a:rPr lang="en-CA" altLang="en-US" smtClean="0"/>
              <a:pPr/>
              <a:t>14</a:t>
            </a:fld>
            <a:endParaRPr lang="en-CA" altLang="en-US" smtClean="0"/>
          </a:p>
        </p:txBody>
      </p:sp>
    </p:spTree>
    <p:extLst>
      <p:ext uri="{BB962C8B-B14F-4D97-AF65-F5344CB8AC3E}">
        <p14:creationId xmlns:p14="http://schemas.microsoft.com/office/powerpoint/2010/main" val="3183914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Those with lower income levels consistently have lower life expectancy, higher rates of disease like cancer, respiratory and cardiovascular disease, poorer mental and physical health, higher levels of stress and poorer perceived health.</a:t>
            </a:r>
          </a:p>
          <a:p>
            <a:endParaRPr lang="en-US" altLang="en-US" smtClean="0">
              <a:latin typeface="Arial" panose="020B0604020202020204" pitchFamily="34" charset="0"/>
              <a:cs typeface="Arial" panose="020B0604020202020204" pitchFamily="34" charset="0"/>
            </a:endParaRPr>
          </a:p>
          <a:p>
            <a:pPr>
              <a:lnSpc>
                <a:spcPct val="107000"/>
              </a:lnSpc>
              <a:spcBef>
                <a:spcPct val="0"/>
              </a:spcBef>
              <a:spcAft>
                <a:spcPts val="788"/>
              </a:spcAft>
            </a:pPr>
            <a:r>
              <a:rPr lang="en-US" altLang="en-US" smtClean="0">
                <a:latin typeface="Arial" panose="020B0604020202020204" pitchFamily="34" charset="0"/>
                <a:cs typeface="Calibri" panose="020F0502020204030204" pitchFamily="34" charset="0"/>
              </a:rPr>
              <a:t>There's a health gradient in society tied to income, jobs and work we do. </a:t>
            </a:r>
          </a:p>
          <a:p>
            <a:pPr>
              <a:lnSpc>
                <a:spcPct val="107000"/>
              </a:lnSpc>
              <a:spcBef>
                <a:spcPct val="0"/>
              </a:spcBef>
              <a:spcAft>
                <a:spcPts val="788"/>
              </a:spcAft>
            </a:pPr>
            <a:r>
              <a:rPr lang="en-US" altLang="en-US" smtClean="0">
                <a:latin typeface="Arial" panose="020B0604020202020204" pitchFamily="34" charset="0"/>
                <a:cs typeface="Calibri" panose="020F0502020204030204" pitchFamily="34" charset="0"/>
              </a:rPr>
              <a:t>Our position in the pecking order, the nature and stability of our work conditions and employment situation, and our access to power, control and resources all have an impact on our health. </a:t>
            </a:r>
          </a:p>
          <a:p>
            <a:pPr>
              <a:lnSpc>
                <a:spcPct val="107000"/>
              </a:lnSpc>
              <a:spcBef>
                <a:spcPct val="0"/>
              </a:spcBef>
              <a:spcAft>
                <a:spcPts val="788"/>
              </a:spcAft>
            </a:pPr>
            <a:r>
              <a:rPr lang="en-US" altLang="en-US" smtClean="0">
                <a:latin typeface="Arial" panose="020B0604020202020204" pitchFamily="34" charset="0"/>
                <a:cs typeface="Calibri" panose="020F0502020204030204" pitchFamily="34" charset="0"/>
              </a:rPr>
              <a:t>It's also affected by how much power and autonomy people have at work, their job security, job design, safety of work conditions, and the respect their occupational status commands. </a:t>
            </a:r>
          </a:p>
        </p:txBody>
      </p:sp>
      <p:sp>
        <p:nvSpPr>
          <p:cNvPr id="471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813163-72EA-4033-9370-B86308F56E9A}" type="slidenum">
              <a:rPr lang="en-CA" altLang="en-US" smtClean="0"/>
              <a:pPr/>
              <a:t>15</a:t>
            </a:fld>
            <a:endParaRPr lang="en-CA" altLang="en-US" smtClean="0"/>
          </a:p>
        </p:txBody>
      </p:sp>
    </p:spTree>
    <p:extLst>
      <p:ext uri="{BB962C8B-B14F-4D97-AF65-F5344CB8AC3E}">
        <p14:creationId xmlns:p14="http://schemas.microsoft.com/office/powerpoint/2010/main" val="513021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In the Northwestern Health Unit catchment area:</a:t>
            </a: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21% of </a:t>
            </a:r>
            <a:r>
              <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people live in low-income households</a:t>
            </a:r>
          </a:p>
          <a:p>
            <a:r>
              <a:rPr lang="en-US" altLang="en-US" smtClean="0">
                <a:latin typeface="Arial" panose="020B0604020202020204" pitchFamily="34" charset="0"/>
                <a:cs typeface="Arial" panose="020B0604020202020204" pitchFamily="34" charset="0"/>
              </a:rPr>
              <a:t>34% of children live in low-income households </a:t>
            </a:r>
          </a:p>
          <a:p>
            <a:r>
              <a:rPr lang="en-US" altLang="en-US" smtClean="0">
                <a:latin typeface="Arial" panose="020B0604020202020204" pitchFamily="34" charset="0"/>
                <a:ea typeface="ＭＳ Ｐゴシック" panose="020B0600070205080204" pitchFamily="34" charset="-128"/>
                <a:cs typeface="Calibri" panose="020F0502020204030204" pitchFamily="34" charset="0"/>
              </a:rPr>
              <a:t>And the Unemployment rate in our region is 8.1%</a:t>
            </a:r>
            <a:endParaRPr lang="en-US" altLang="en-US" smtClean="0">
              <a:latin typeface="Arial" panose="020B0604020202020204" pitchFamily="34" charset="0"/>
              <a:cs typeface="Arial" panose="020B0604020202020204" pitchFamily="34" charset="0"/>
            </a:endParaRPr>
          </a:p>
        </p:txBody>
      </p:sp>
      <p:sp>
        <p:nvSpPr>
          <p:cNvPr id="491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6EEBDC-0DEF-4292-8039-D0B486C3F651}" type="slidenum">
              <a:rPr lang="en-CA" altLang="en-US" smtClean="0"/>
              <a:pPr/>
              <a:t>16</a:t>
            </a:fld>
            <a:endParaRPr lang="en-CA" altLang="en-US" smtClean="0"/>
          </a:p>
        </p:txBody>
      </p:sp>
    </p:spTree>
    <p:extLst>
      <p:ext uri="{BB962C8B-B14F-4D97-AF65-F5344CB8AC3E}">
        <p14:creationId xmlns:p14="http://schemas.microsoft.com/office/powerpoint/2010/main" val="222676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r>
              <a:rPr lang="en-US" altLang="en-US" smtClean="0">
                <a:latin typeface="Calibri" panose="020F0502020204030204" pitchFamily="34" charset="0"/>
                <a:ea typeface="Calibri" panose="020F0502020204030204" pitchFamily="34" charset="0"/>
                <a:cs typeface="Times New Roman" panose="02020603050405020304" pitchFamily="18" charset="0"/>
              </a:rPr>
              <a:t>In fact, many people end up working multiple low-wage jobs that still do not cover essential costs. </a:t>
            </a:r>
          </a:p>
          <a:p>
            <a:r>
              <a:rPr lang="en-US" altLang="en-US" smtClean="0">
                <a:latin typeface="Calibri" panose="020F0502020204030204" pitchFamily="34" charset="0"/>
                <a:ea typeface="Calibri" panose="020F0502020204030204" pitchFamily="34" charset="0"/>
                <a:cs typeface="Times New Roman" panose="02020603050405020304" pitchFamily="18" charset="0"/>
              </a:rPr>
              <a:t>Others have to choose between precarious work and inadequate social assistance if they cannot find affordable childcare, housing or transportation. </a:t>
            </a:r>
          </a:p>
          <a:p>
            <a:r>
              <a:rPr lang="en-US" altLang="en-US" smtClean="0">
                <a:latin typeface="Calibri" panose="020F0502020204030204" pitchFamily="34" charset="0"/>
                <a:ea typeface="Calibri" panose="020F0502020204030204" pitchFamily="34" charset="0"/>
                <a:cs typeface="Times New Roman" panose="02020603050405020304" pitchFamily="18" charset="0"/>
              </a:rPr>
              <a:t>Others have challenges finding work that is accessible, which is a barrier to persons with disabilities. </a:t>
            </a:r>
          </a:p>
          <a:p>
            <a:r>
              <a:rPr lang="en-US" altLang="en-US" smtClean="0">
                <a:latin typeface="Calibri" panose="020F0502020204030204" pitchFamily="34" charset="0"/>
                <a:ea typeface="Calibri" panose="020F0502020204030204" pitchFamily="34" charset="0"/>
                <a:cs typeface="Times New Roman" panose="02020603050405020304" pitchFamily="18" charset="0"/>
              </a:rPr>
              <a:t>In addition, systemic barriers and discrimination mean that some are excluded from employment or cannot work in their fields.</a:t>
            </a:r>
            <a:endParaRPr lang="en-US" altLang="en-US" smtClean="0">
              <a:latin typeface="Arial" panose="020B0604020202020204" pitchFamily="34" charset="0"/>
              <a:ea typeface="Calibri" panose="020F0502020204030204" pitchFamily="34" charset="0"/>
              <a:cs typeface="Times New Roman" panose="02020603050405020304" pitchFamily="18" charset="0"/>
            </a:endParaRPr>
          </a:p>
        </p:txBody>
      </p:sp>
      <p:sp>
        <p:nvSpPr>
          <p:cNvPr id="5120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2996BC-0A2E-4630-A1FA-1802048AAE16}" type="slidenum">
              <a:rPr lang="en-CA" altLang="en-US" smtClean="0"/>
              <a:pPr/>
              <a:t>17</a:t>
            </a:fld>
            <a:endParaRPr lang="en-CA" altLang="en-US" smtClean="0"/>
          </a:p>
        </p:txBody>
      </p:sp>
    </p:spTree>
    <p:extLst>
      <p:ext uri="{BB962C8B-B14F-4D97-AF65-F5344CB8AC3E}">
        <p14:creationId xmlns:p14="http://schemas.microsoft.com/office/powerpoint/2010/main" val="3635119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r>
              <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In Ontario, 30% of workers are  in unstable employment.</a:t>
            </a:r>
          </a:p>
          <a:p>
            <a:r>
              <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Part time work makes up 20% of the total employment picture.</a:t>
            </a:r>
          </a:p>
          <a:p>
            <a:r>
              <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Half of those making under $15/hr are 25-64yrs old who are mostly women.</a:t>
            </a:r>
          </a:p>
          <a:p>
            <a:r>
              <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And we know that f</a:t>
            </a:r>
            <a:r>
              <a:rPr lang="en-US" altLang="en-US" smtClean="0">
                <a:solidFill>
                  <a:srgbClr val="000000"/>
                </a:solidFill>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ull time work in Ontario is not always enough to ensure a life above the poverty line.</a:t>
            </a:r>
            <a:endPar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endParaRP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Office of the Premier. (2017). </a:t>
            </a:r>
            <a:r>
              <a:rPr lang="en-US" altLang="en-US" i="1" smtClean="0">
                <a:latin typeface="Arial" panose="020B0604020202020204" pitchFamily="34" charset="0"/>
                <a:cs typeface="Arial" panose="020B0604020202020204" pitchFamily="34" charset="0"/>
              </a:rPr>
              <a:t>Fair Workplaces, Better Jobs </a:t>
            </a:r>
            <a:r>
              <a:rPr lang="en-US" altLang="en-US" smtClean="0">
                <a:latin typeface="Arial" panose="020B0604020202020204" pitchFamily="34" charset="0"/>
                <a:cs typeface="Arial" panose="020B0604020202020204" pitchFamily="34" charset="0"/>
              </a:rPr>
              <a:t>[News release]. Retrieved from </a:t>
            </a:r>
            <a:r>
              <a:rPr lang="en-US" altLang="en-US" u="sng" smtClean="0">
                <a:latin typeface="Arial" panose="020B0604020202020204" pitchFamily="34" charset="0"/>
                <a:cs typeface="Arial" panose="020B0604020202020204" pitchFamily="34" charset="0"/>
                <a:hlinkClick r:id="rId3"/>
              </a:rPr>
              <a:t>https://news.ontario.ca/opo/en/2017/05/fair-workplaces-better-jobs.html</a:t>
            </a:r>
            <a:endParaRPr lang="en-US" altLang="en-US" smtClean="0">
              <a:latin typeface="Arial" panose="020B0604020202020204" pitchFamily="34" charset="0"/>
              <a:cs typeface="Arial" panose="020B0604020202020204" pitchFamily="34" charset="0"/>
            </a:endParaRPr>
          </a:p>
        </p:txBody>
      </p:sp>
      <p:sp>
        <p:nvSpPr>
          <p:cNvPr id="5325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444E9F-6628-45D2-A9B0-654637C8C05F}" type="slidenum">
              <a:rPr lang="en-CA" altLang="en-US" smtClean="0"/>
              <a:pPr/>
              <a:t>18</a:t>
            </a:fld>
            <a:endParaRPr lang="en-CA" altLang="en-US" smtClean="0"/>
          </a:p>
        </p:txBody>
      </p:sp>
    </p:spTree>
    <p:extLst>
      <p:ext uri="{BB962C8B-B14F-4D97-AF65-F5344CB8AC3E}">
        <p14:creationId xmlns:p14="http://schemas.microsoft.com/office/powerpoint/2010/main" val="3525817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In a survey done in 2018, respondents from our region were asked their opinion about the importance of the amount of money a person has with regard to its impact on their health. </a:t>
            </a:r>
          </a:p>
          <a:p>
            <a:r>
              <a:rPr lang="en-US" altLang="en-US" smtClean="0">
                <a:latin typeface="Arial" panose="020B0604020202020204" pitchFamily="34" charset="0"/>
                <a:cs typeface="Arial" panose="020B0604020202020204" pitchFamily="34" charset="0"/>
              </a:rPr>
              <a:t>Based on the results from the sample, almost a third of our population think that money is very or extremely important in influencing health.   </a:t>
            </a:r>
          </a:p>
          <a:p>
            <a:r>
              <a:rPr lang="en-US" altLang="en-US" smtClean="0">
                <a:latin typeface="Arial" panose="020B0604020202020204" pitchFamily="34" charset="0"/>
                <a:cs typeface="Arial" panose="020B0604020202020204" pitchFamily="34" charset="0"/>
              </a:rPr>
              <a:t>However, over 1 in 6 people in our catchment area believe money is not very important or not at all important in influencing health.</a:t>
            </a:r>
          </a:p>
          <a:p>
            <a:r>
              <a:rPr lang="en-US" altLang="en-US" smtClean="0">
                <a:latin typeface="Arial" panose="020B0604020202020204" pitchFamily="34" charset="0"/>
                <a:cs typeface="Arial" panose="020B0604020202020204" pitchFamily="34" charset="0"/>
              </a:rPr>
              <a:t>These results indicate that there is some lack of awareness in our region about the influence that income and/or poverty have on health.</a:t>
            </a:r>
          </a:p>
        </p:txBody>
      </p:sp>
      <p:sp>
        <p:nvSpPr>
          <p:cNvPr id="5530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AC932C-1991-4B44-AA0E-5A40DB7D7E7D}" type="slidenum">
              <a:rPr lang="en-CA" altLang="en-US" smtClean="0"/>
              <a:pPr/>
              <a:t>19</a:t>
            </a:fld>
            <a:endParaRPr lang="en-CA" altLang="en-US" smtClean="0"/>
          </a:p>
        </p:txBody>
      </p:sp>
    </p:spTree>
    <p:extLst>
      <p:ext uri="{BB962C8B-B14F-4D97-AF65-F5344CB8AC3E}">
        <p14:creationId xmlns:p14="http://schemas.microsoft.com/office/powerpoint/2010/main" val="2343099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This presentation on Poverty and Income is the third of 7 modules developed to increase staff knowledge about the topics highlighted in the Health Equity Matters campaign.</a:t>
            </a:r>
          </a:p>
        </p:txBody>
      </p:sp>
      <p:sp>
        <p:nvSpPr>
          <p:cNvPr id="1843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AD9DA0-E830-4864-9D32-9D34F484BF04}" type="slidenum">
              <a:rPr lang="en-CA" altLang="en-US" smtClean="0"/>
              <a:pPr/>
              <a:t>2</a:t>
            </a:fld>
            <a:endParaRPr lang="en-CA" altLang="en-US" smtClean="0"/>
          </a:p>
        </p:txBody>
      </p:sp>
    </p:spTree>
    <p:extLst>
      <p:ext uri="{BB962C8B-B14F-4D97-AF65-F5344CB8AC3E}">
        <p14:creationId xmlns:p14="http://schemas.microsoft.com/office/powerpoint/2010/main" val="2176914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In our region, there is a </a:t>
            </a:r>
            <a:r>
              <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higher proportion of the population with lower socioeconomic status than the rest of the province.</a:t>
            </a:r>
          </a:p>
          <a:p>
            <a:r>
              <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This puts those who live in our catchment area at more risk for health inequities</a:t>
            </a:r>
          </a:p>
          <a:p>
            <a:r>
              <a:rPr lang="en-US" altLang="en-US" smtClean="0">
                <a:latin typeface="Arial" panose="020B0604020202020204" pitchFamily="34" charset="0"/>
                <a:cs typeface="Arial" panose="020B0604020202020204" pitchFamily="34" charset="0"/>
              </a:rPr>
              <a:t>Some 800,000 people living in Northern Ontario are more likely to have worse health, poorer access to health care and die earlier than people in other parts of Ontario. </a:t>
            </a:r>
          </a:p>
          <a:p>
            <a:r>
              <a:rPr lang="en-US" altLang="en-US" smtClean="0">
                <a:latin typeface="Arial" panose="020B0604020202020204" pitchFamily="34" charset="0"/>
                <a:cs typeface="Arial" panose="020B0604020202020204" pitchFamily="34" charset="0"/>
              </a:rPr>
              <a:t>In addition, many populations in the North face greater inequities than others.</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(Northern Ontario Health Equity Strategy)</a:t>
            </a:r>
          </a:p>
        </p:txBody>
      </p:sp>
      <p:sp>
        <p:nvSpPr>
          <p:cNvPr id="5734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F5B2BA-8990-4CBE-97E7-889F82215DBA}" type="slidenum">
              <a:rPr lang="en-CA" altLang="en-US" smtClean="0"/>
              <a:pPr/>
              <a:t>20</a:t>
            </a:fld>
            <a:endParaRPr lang="en-CA" altLang="en-US" smtClean="0"/>
          </a:p>
        </p:txBody>
      </p:sp>
    </p:spTree>
    <p:extLst>
      <p:ext uri="{BB962C8B-B14F-4D97-AF65-F5344CB8AC3E}">
        <p14:creationId xmlns:p14="http://schemas.microsoft.com/office/powerpoint/2010/main" val="2204613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People in Northwestern Ontario have lower life expectancy at birth than those in Northeastern Ontario  and Ontario.</a:t>
            </a:r>
          </a:p>
        </p:txBody>
      </p:sp>
      <p:sp>
        <p:nvSpPr>
          <p:cNvPr id="5939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8664315-F5DE-4546-BE2F-2D50B72962D9}" type="slidenum">
              <a:rPr lang="en-CA" altLang="en-US" smtClean="0"/>
              <a:pPr/>
              <a:t>21</a:t>
            </a:fld>
            <a:endParaRPr lang="en-CA" altLang="en-US" smtClean="0"/>
          </a:p>
        </p:txBody>
      </p:sp>
    </p:spTree>
    <p:extLst>
      <p:ext uri="{BB962C8B-B14F-4D97-AF65-F5344CB8AC3E}">
        <p14:creationId xmlns:p14="http://schemas.microsoft.com/office/powerpoint/2010/main" val="3895599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In Northwestern Ontario, the Potential Years of Life Lost due to avoidable deaths is much greater – nearly double the provincial rate.</a:t>
            </a:r>
          </a:p>
        </p:txBody>
      </p:sp>
      <p:sp>
        <p:nvSpPr>
          <p:cNvPr id="6144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293CFF-DAEC-4E12-9FBC-03F4AB69FFD7}" type="slidenum">
              <a:rPr lang="en-CA" altLang="en-US" smtClean="0"/>
              <a:pPr/>
              <a:t>22</a:t>
            </a:fld>
            <a:endParaRPr lang="en-CA" altLang="en-US" smtClean="0"/>
          </a:p>
        </p:txBody>
      </p:sp>
    </p:spTree>
    <p:extLst>
      <p:ext uri="{BB962C8B-B14F-4D97-AF65-F5344CB8AC3E}">
        <p14:creationId xmlns:p14="http://schemas.microsoft.com/office/powerpoint/2010/main" val="3569547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And in Northwestern Ontario there’s also a greater incidence of chronic conditions compared to Ontario.  These conditions include anxiety, arthritis, asthma, copd, heart disease, hypertension and depression.</a:t>
            </a:r>
          </a:p>
        </p:txBody>
      </p:sp>
      <p:sp>
        <p:nvSpPr>
          <p:cNvPr id="6349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C300B1D-6931-4A74-B2A6-C241191B2BCE}" type="slidenum">
              <a:rPr lang="en-CA" altLang="en-US" smtClean="0"/>
              <a:pPr/>
              <a:t>23</a:t>
            </a:fld>
            <a:endParaRPr lang="en-CA" altLang="en-US" smtClean="0"/>
          </a:p>
        </p:txBody>
      </p:sp>
    </p:spTree>
    <p:extLst>
      <p:ext uri="{BB962C8B-B14F-4D97-AF65-F5344CB8AC3E}">
        <p14:creationId xmlns:p14="http://schemas.microsoft.com/office/powerpoint/2010/main" val="877472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There are strong relationships between income, good quality employment and health. </a:t>
            </a:r>
          </a:p>
          <a:p>
            <a:r>
              <a:rPr lang="en-US" altLang="en-US" smtClean="0">
                <a:latin typeface="Arial" panose="020B0604020202020204" pitchFamily="34" charset="0"/>
                <a:cs typeface="Arial" panose="020B0604020202020204" pitchFamily="34" charset="0"/>
              </a:rPr>
              <a:t>Good work enables enough economic resources for material wellbeing and participating in community life. </a:t>
            </a:r>
          </a:p>
          <a:p>
            <a:r>
              <a:rPr lang="en-US" altLang="en-US" smtClean="0">
                <a:latin typeface="Arial" panose="020B0604020202020204" pitchFamily="34" charset="0"/>
                <a:cs typeface="Arial" panose="020B0604020202020204" pitchFamily="34" charset="0"/>
              </a:rPr>
              <a:t>It also contributes to psychosocial needs, including individual identity, social role and status. </a:t>
            </a:r>
          </a:p>
          <a:p>
            <a:endParaRPr lang="en-US" altLang="en-US" smtClean="0">
              <a:latin typeface="Arial" panose="020B0604020202020204" pitchFamily="34" charset="0"/>
              <a:cs typeface="Arial" panose="020B0604020202020204" pitchFamily="34" charset="0"/>
            </a:endParaRPr>
          </a:p>
        </p:txBody>
      </p:sp>
      <p:sp>
        <p:nvSpPr>
          <p:cNvPr id="655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C12F93D-77BF-48A7-9C76-AB54B56C5A52}" type="slidenum">
              <a:rPr lang="en-CA" altLang="en-US" smtClean="0"/>
              <a:pPr/>
              <a:t>24</a:t>
            </a:fld>
            <a:endParaRPr lang="en-CA" altLang="en-US" smtClean="0"/>
          </a:p>
        </p:txBody>
      </p:sp>
    </p:spTree>
    <p:extLst>
      <p:ext uri="{BB962C8B-B14F-4D97-AF65-F5344CB8AC3E}">
        <p14:creationId xmlns:p14="http://schemas.microsoft.com/office/powerpoint/2010/main" val="870825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Unemployment and poor-quality employment are strongly linked to poor physical and mental health outcomes and with an increased risk of mortality and suicide. </a:t>
            </a:r>
          </a:p>
          <a:p>
            <a:r>
              <a:rPr lang="en-US" altLang="en-US" smtClean="0">
                <a:latin typeface="Arial" panose="020B0604020202020204" pitchFamily="34" charset="0"/>
                <a:cs typeface="Arial" panose="020B0604020202020204" pitchFamily="34" charset="0"/>
              </a:rPr>
              <a:t>Unemployment also lowers living standards, increases psychosocial stressors and increases the likelihood of poorer heath behaviours, including excessive alcohol consumption, smoking and decreased physical activity.</a:t>
            </a:r>
          </a:p>
          <a:p>
            <a:endParaRPr lang="en-US" altLang="en-US" smtClean="0">
              <a:latin typeface="Arial" panose="020B0604020202020204" pitchFamily="34" charset="0"/>
              <a:cs typeface="Arial" panose="020B0604020202020204" pitchFamily="34" charset="0"/>
            </a:endParaRPr>
          </a:p>
          <a:p>
            <a:r>
              <a:rPr lang="en-US" altLang="en-US" u="sng" smtClean="0">
                <a:latin typeface="Arial" panose="020B0604020202020204" pitchFamily="34" charset="0"/>
                <a:cs typeface="Arial" panose="020B0604020202020204" pitchFamily="34" charset="0"/>
                <a:hlinkClick r:id="rId3"/>
              </a:rPr>
              <a:t>http://www.instituteofhealthequity.org/resources-reports/voluntary-sector-action-on-the-social-determinants-of-health/voluntary-sector-action-on-the-sdoh-evidence-review.pdf</a:t>
            </a:r>
            <a:r>
              <a:rPr lang="en-US" altLang="en-US" smtClean="0">
                <a:latin typeface="Arial" panose="020B0604020202020204" pitchFamily="34" charset="0"/>
                <a:cs typeface="Arial" panose="020B0604020202020204" pitchFamily="34" charset="0"/>
              </a:rPr>
              <a:t> </a:t>
            </a:r>
          </a:p>
          <a:p>
            <a:endParaRPr lang="en-US" altLang="en-US" smtClean="0">
              <a:latin typeface="Arial" panose="020B0604020202020204" pitchFamily="34" charset="0"/>
              <a:cs typeface="Arial" panose="020B0604020202020204" pitchFamily="34" charset="0"/>
            </a:endParaRPr>
          </a:p>
        </p:txBody>
      </p:sp>
      <p:sp>
        <p:nvSpPr>
          <p:cNvPr id="6758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BA14CE-6B6B-40BD-8035-8383C40050AC}" type="slidenum">
              <a:rPr lang="en-CA" altLang="en-US" smtClean="0"/>
              <a:pPr/>
              <a:t>25</a:t>
            </a:fld>
            <a:endParaRPr lang="en-CA" altLang="en-US" smtClean="0"/>
          </a:p>
        </p:txBody>
      </p:sp>
    </p:spTree>
    <p:extLst>
      <p:ext uri="{BB962C8B-B14F-4D97-AF65-F5344CB8AC3E}">
        <p14:creationId xmlns:p14="http://schemas.microsoft.com/office/powerpoint/2010/main" val="1673164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p:spPr>
        <p:txBody>
          <a:bodyPr/>
          <a:lstStyle/>
          <a:p>
            <a:pPr>
              <a:lnSpc>
                <a:spcPct val="107000"/>
              </a:lnSpc>
              <a:spcBef>
                <a:spcPct val="0"/>
              </a:spcBef>
              <a:spcAft>
                <a:spcPts val="800"/>
              </a:spcAft>
            </a:pPr>
            <a:r>
              <a:rPr lang="en-US" altLang="en-US" smtClean="0">
                <a:latin typeface="Arial" panose="020B0604020202020204" pitchFamily="34" charset="0"/>
                <a:cs typeface="Calibri" panose="020F0502020204030204" pitchFamily="34" charset="0"/>
              </a:rPr>
              <a:t>These include income security, affordable and safe housing, access to healthcare, secure employment, food security, and affordable, high quality childcare. </a:t>
            </a:r>
          </a:p>
          <a:p>
            <a:pPr>
              <a:lnSpc>
                <a:spcPct val="107000"/>
              </a:lnSpc>
              <a:spcBef>
                <a:spcPct val="0"/>
              </a:spcBef>
              <a:spcAft>
                <a:spcPts val="800"/>
              </a:spcAft>
            </a:pPr>
            <a:r>
              <a:rPr lang="en-US" altLang="en-US" smtClean="0">
                <a:latin typeface="Arial" panose="020B0604020202020204" pitchFamily="34" charset="0"/>
                <a:cs typeface="Calibri" panose="020F0502020204030204" pitchFamily="34" charset="0"/>
              </a:rPr>
              <a:t>There have been some improvements recently with the launch of the </a:t>
            </a:r>
            <a:r>
              <a:rPr lang="en-US" altLang="en-US" u="sng" smtClean="0">
                <a:solidFill>
                  <a:srgbClr val="0563C1"/>
                </a:solidFill>
                <a:latin typeface="Arial" panose="020B0604020202020204" pitchFamily="34" charset="0"/>
                <a:cs typeface="Calibri" panose="020F0502020204030204" pitchFamily="34" charset="0"/>
                <a:hlinkClick r:id="rId3"/>
              </a:rPr>
              <a:t>federal poverty reduction strategy</a:t>
            </a:r>
            <a:r>
              <a:rPr lang="en-US" altLang="en-US" smtClean="0">
                <a:latin typeface="Arial" panose="020B0604020202020204" pitchFamily="34" charset="0"/>
                <a:cs typeface="Calibri" panose="020F0502020204030204" pitchFamily="34" charset="0"/>
              </a:rPr>
              <a:t>  and the </a:t>
            </a:r>
            <a:r>
              <a:rPr lang="en-US" altLang="en-US" u="sng" smtClean="0">
                <a:solidFill>
                  <a:srgbClr val="0563C1"/>
                </a:solidFill>
                <a:latin typeface="Arial" panose="020B0604020202020204" pitchFamily="34" charset="0"/>
                <a:cs typeface="Calibri" panose="020F0502020204030204" pitchFamily="34" charset="0"/>
                <a:hlinkClick r:id="rId4"/>
              </a:rPr>
              <a:t>national housing strategy</a:t>
            </a:r>
            <a:r>
              <a:rPr lang="en-US" altLang="en-US" smtClean="0">
                <a:latin typeface="Arial" panose="020B0604020202020204" pitchFamily="34" charset="0"/>
                <a:cs typeface="Calibri" panose="020F0502020204030204" pitchFamily="34" charset="0"/>
              </a:rPr>
              <a:t> . </a:t>
            </a:r>
          </a:p>
          <a:p>
            <a:pPr>
              <a:lnSpc>
                <a:spcPct val="107000"/>
              </a:lnSpc>
              <a:spcBef>
                <a:spcPct val="0"/>
              </a:spcBef>
              <a:spcAft>
                <a:spcPts val="800"/>
              </a:spcAft>
            </a:pPr>
            <a:r>
              <a:rPr lang="en-US" altLang="en-US" smtClean="0">
                <a:latin typeface="Arial" panose="020B0604020202020204" pitchFamily="34" charset="0"/>
                <a:cs typeface="Calibri" panose="020F0502020204030204" pitchFamily="34" charset="0"/>
              </a:rPr>
              <a:t>However, more coordination with all levels of government, including Indigenous governments and communities, is essential to ensure that programs are adequate and responsive to immediate needs. </a:t>
            </a:r>
          </a:p>
          <a:p>
            <a:endParaRPr lang="en-US" altLang="en-US" smtClean="0">
              <a:latin typeface="Arial" panose="020B0604020202020204" pitchFamily="34" charset="0"/>
              <a:ea typeface="Calibri" panose="020F0502020204030204" pitchFamily="34" charset="0"/>
              <a:cs typeface="Times New Roman" panose="02020603050405020304" pitchFamily="18" charset="0"/>
            </a:endParaRPr>
          </a:p>
        </p:txBody>
      </p:sp>
      <p:sp>
        <p:nvSpPr>
          <p:cNvPr id="6963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A9E3601-3D8A-43BD-ACFA-E146FB13A406}" type="slidenum">
              <a:rPr lang="en-CA" altLang="en-US" smtClean="0"/>
              <a:pPr/>
              <a:t>26</a:t>
            </a:fld>
            <a:endParaRPr lang="en-CA" altLang="en-US" smtClean="0"/>
          </a:p>
        </p:txBody>
      </p:sp>
    </p:spTree>
    <p:extLst>
      <p:ext uri="{BB962C8B-B14F-4D97-AF65-F5344CB8AC3E}">
        <p14:creationId xmlns:p14="http://schemas.microsoft.com/office/powerpoint/2010/main" val="2017331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p:spPr>
        <p:txBody>
          <a:bodyPr/>
          <a:lstStyle/>
          <a:p>
            <a:pPr>
              <a:lnSpc>
                <a:spcPct val="107000"/>
              </a:lnSpc>
              <a:spcBef>
                <a:spcPct val="0"/>
              </a:spcBef>
              <a:spcAft>
                <a:spcPts val="788"/>
              </a:spcAft>
            </a:pPr>
            <a:r>
              <a:rPr lang="en-US" altLang="en-US" smtClean="0">
                <a:latin typeface="Arial" panose="020B0604020202020204" pitchFamily="34" charset="0"/>
                <a:ea typeface="Calibri" panose="020F0502020204030204" pitchFamily="34" charset="0"/>
                <a:cs typeface="Times New Roman" panose="02020603050405020304" pitchFamily="18" charset="0"/>
              </a:rPr>
              <a:t>Research shows that </a:t>
            </a:r>
            <a:r>
              <a:rPr lang="en-US" altLang="en-US" smtClean="0">
                <a:latin typeface="Roboto"/>
                <a:ea typeface="ＭＳ Ｐゴシック" panose="020B0600070205080204" pitchFamily="34" charset="-128"/>
                <a:cs typeface="Times New Roman" panose="02020603050405020304" pitchFamily="18" charset="0"/>
              </a:rPr>
              <a:t>countries with higher life expectancy have policies that protect workers, support families, and provide a safety net for all. </a:t>
            </a:r>
          </a:p>
          <a:p>
            <a:pPr>
              <a:lnSpc>
                <a:spcPct val="107000"/>
              </a:lnSpc>
              <a:spcBef>
                <a:spcPct val="0"/>
              </a:spcBef>
              <a:spcAft>
                <a:spcPts val="788"/>
              </a:spcAft>
            </a:pPr>
            <a:r>
              <a:rPr lang="en-US" altLang="en-US" smtClean="0">
                <a:latin typeface="Roboto"/>
                <a:ea typeface="ＭＳ Ｐゴシック" panose="020B0600070205080204" pitchFamily="34" charset="-128"/>
                <a:cs typeface="Times New Roman" panose="02020603050405020304" pitchFamily="18" charset="0"/>
              </a:rPr>
              <a:t>These policies address income and wealth inequality in two possible ways.</a:t>
            </a:r>
            <a:endParaRPr lang="en-US" altLang="en-US" smtClean="0">
              <a:latin typeface="Arial" panose="020B0604020202020204" pitchFamily="34" charset="0"/>
              <a:ea typeface="Calibri" panose="020F0502020204030204" pitchFamily="34" charset="0"/>
              <a:cs typeface="Times New Roman" panose="02020603050405020304" pitchFamily="18" charset="0"/>
            </a:endParaRPr>
          </a:p>
        </p:txBody>
      </p:sp>
      <p:sp>
        <p:nvSpPr>
          <p:cNvPr id="7168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577173-F3E5-4C0A-AB47-4FFA21B685B4}" type="slidenum">
              <a:rPr lang="en-CA" altLang="en-US" smtClean="0"/>
              <a:pPr/>
              <a:t>27</a:t>
            </a:fld>
            <a:endParaRPr lang="en-CA" altLang="en-US" smtClean="0"/>
          </a:p>
        </p:txBody>
      </p:sp>
    </p:spTree>
    <p:extLst>
      <p:ext uri="{BB962C8B-B14F-4D97-AF65-F5344CB8AC3E}">
        <p14:creationId xmlns:p14="http://schemas.microsoft.com/office/powerpoint/2010/main" val="723156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r>
              <a:rPr lang="en-US" altLang="en-US" smtClean="0">
                <a:latin typeface="Arial" panose="020B0604020202020204" pitchFamily="34" charset="0"/>
                <a:ea typeface="Calibri" panose="020F0502020204030204" pitchFamily="34" charset="0"/>
                <a:cs typeface="Times New Roman" panose="02020603050405020304" pitchFamily="18" charset="0"/>
              </a:rPr>
              <a:t>The first approach reduces the overall income gap so everyone has enough resources to prosper and maintain control over their lives.  </a:t>
            </a:r>
          </a:p>
          <a:p>
            <a:r>
              <a:rPr lang="en-US" altLang="en-US" smtClean="0">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Examples of this approach are the basic income guarantee, earned income tax credits, secure pensions, guaranteed paid vacation and sick leave, and job training for those who are unemployed.</a:t>
            </a:r>
          </a:p>
          <a:p>
            <a:endParaRPr lang="en-US" altLang="en-US" smtClean="0">
              <a:latin typeface="Arial" panose="020B0604020202020204" pitchFamily="34" charset="0"/>
              <a:ea typeface="Calibri" panose="020F0502020204030204" pitchFamily="34" charset="0"/>
              <a:cs typeface="Times New Roman" panose="02020603050405020304" pitchFamily="18" charset="0"/>
            </a:endParaRPr>
          </a:p>
        </p:txBody>
      </p:sp>
      <p:sp>
        <p:nvSpPr>
          <p:cNvPr id="7373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EC3481-1ABB-45B8-A001-1AEACC27E6FD}" type="slidenum">
              <a:rPr lang="en-CA" altLang="en-US" smtClean="0"/>
              <a:pPr/>
              <a:t>28</a:t>
            </a:fld>
            <a:endParaRPr lang="en-CA" altLang="en-US" smtClean="0"/>
          </a:p>
        </p:txBody>
      </p:sp>
    </p:spTree>
    <p:extLst>
      <p:ext uri="{BB962C8B-B14F-4D97-AF65-F5344CB8AC3E}">
        <p14:creationId xmlns:p14="http://schemas.microsoft.com/office/powerpoint/2010/main" val="2244200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pPr>
              <a:buFont typeface="Wingdings" panose="05000000000000000000" pitchFamily="2" charset="2"/>
              <a:buNone/>
            </a:pPr>
            <a:r>
              <a:rPr lang="en-US" altLang="en-US" smtClean="0">
                <a:latin typeface="Arial" panose="020B0604020202020204" pitchFamily="34" charset="0"/>
                <a:cs typeface="Arial" panose="020B0604020202020204" pitchFamily="34" charset="0"/>
              </a:rPr>
              <a:t>The second approach </a:t>
            </a:r>
            <a:r>
              <a:rPr lang="en-US" altLang="en-US" smtClean="0">
                <a:latin typeface="Arial" panose="020B0604020202020204" pitchFamily="34" charset="0"/>
                <a:ea typeface="Calibri" panose="020F0502020204030204" pitchFamily="34" charset="0"/>
                <a:cs typeface="Times New Roman" panose="02020603050405020304" pitchFamily="18" charset="0"/>
              </a:rPr>
              <a:t>makes certain resources available to everyone, which are not dependent on a family's individual assets. </a:t>
            </a:r>
          </a:p>
          <a:p>
            <a:r>
              <a:rPr lang="en-US" altLang="en-US" smtClean="0">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For example, universal pre-school and childcare, health, dental and vision care, new parent support and land use and zoning policies - for things like affordable housing and recreation.</a:t>
            </a:r>
            <a:endPar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endParaRPr>
          </a:p>
          <a:p>
            <a:endParaRPr lang="en-US"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4F4A43-1E67-45D8-BE96-E165D7525BEC}" type="slidenum">
              <a:rPr lang="en-CA" altLang="en-US" smtClean="0"/>
              <a:pPr/>
              <a:t>29</a:t>
            </a:fld>
            <a:endParaRPr lang="en-CA" altLang="en-US" smtClean="0"/>
          </a:p>
        </p:txBody>
      </p:sp>
    </p:spTree>
    <p:extLst>
      <p:ext uri="{BB962C8B-B14F-4D97-AF65-F5344CB8AC3E}">
        <p14:creationId xmlns:p14="http://schemas.microsoft.com/office/powerpoint/2010/main" val="3834806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During this presentation, we’ll do a brief review of the Social Determinants of Health and Health Equity.</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And we’ll look at the effects that poverty and income can have on health.</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Some myths and facts about poverty will be presented, and we’ll also review some of the actions currently being taken to improve income, and reduce the negative impacts of poverty.</a:t>
            </a:r>
          </a:p>
        </p:txBody>
      </p:sp>
      <p:sp>
        <p:nvSpPr>
          <p:cNvPr id="2048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92CD67-8F3D-4D3A-9CCF-0620F5F5EC45}" type="slidenum">
              <a:rPr lang="en-CA" altLang="en-US" smtClean="0"/>
              <a:pPr/>
              <a:t>3</a:t>
            </a:fld>
            <a:endParaRPr lang="en-CA" altLang="en-US" smtClean="0"/>
          </a:p>
        </p:txBody>
      </p:sp>
    </p:spTree>
    <p:extLst>
      <p:ext uri="{BB962C8B-B14F-4D97-AF65-F5344CB8AC3E}">
        <p14:creationId xmlns:p14="http://schemas.microsoft.com/office/powerpoint/2010/main" val="2789527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All eligible voters in Canada have the opportunity through our election processes to vote for parties and candidates whose platforms support these types of policies. </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In recent years, the Northwestern Health Unit has made an intentional effort to encourage voters to become more informed about the impact political party policies  will potentially have on the determinants of health such as income, employment, and housing.</a:t>
            </a:r>
          </a:p>
          <a:p>
            <a:endParaRPr lang="en-US" altLang="en-US" smtClean="0">
              <a:latin typeface="Arial" panose="020B0604020202020204" pitchFamily="34" charset="0"/>
              <a:cs typeface="Arial" panose="020B0604020202020204" pitchFamily="34" charset="0"/>
            </a:endParaRPr>
          </a:p>
        </p:txBody>
      </p:sp>
      <p:sp>
        <p:nvSpPr>
          <p:cNvPr id="7782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7079C62-29AF-4BD0-AF66-A1E058412AD9}" type="slidenum">
              <a:rPr lang="en-CA" altLang="en-US" smtClean="0"/>
              <a:pPr/>
              <a:t>30</a:t>
            </a:fld>
            <a:endParaRPr lang="en-CA" altLang="en-US" smtClean="0"/>
          </a:p>
        </p:txBody>
      </p:sp>
    </p:spTree>
    <p:extLst>
      <p:ext uri="{BB962C8B-B14F-4D97-AF65-F5344CB8AC3E}">
        <p14:creationId xmlns:p14="http://schemas.microsoft.com/office/powerpoint/2010/main" val="2485353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p:spPr>
        <p:txBody>
          <a:bodyPr/>
          <a:lstStyle/>
          <a:p>
            <a:r>
              <a:rPr lang="en-US" altLang="en-US" smtClean="0">
                <a:latin typeface="Arial" panose="020B0604020202020204" pitchFamily="34" charset="0"/>
                <a:ea typeface="ＭＳ Ｐゴシック" panose="020B0600070205080204" pitchFamily="34" charset="-128"/>
                <a:cs typeface="Arial" panose="020B0604020202020204" pitchFamily="34" charset="0"/>
              </a:rPr>
              <a:t>We’ll now briefly review some of these current interventions &amp; recommendations related to income and poverty.</a:t>
            </a:r>
            <a:endPar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endParaRPr>
          </a:p>
        </p:txBody>
      </p:sp>
      <p:sp>
        <p:nvSpPr>
          <p:cNvPr id="7987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DB4EA29-E20F-4216-B353-46A4F438444C}" type="slidenum">
              <a:rPr lang="en-CA" altLang="en-US" smtClean="0"/>
              <a:pPr/>
              <a:t>31</a:t>
            </a:fld>
            <a:endParaRPr lang="en-CA" altLang="en-US" smtClean="0"/>
          </a:p>
        </p:txBody>
      </p:sp>
    </p:spTree>
    <p:extLst>
      <p:ext uri="{BB962C8B-B14F-4D97-AF65-F5344CB8AC3E}">
        <p14:creationId xmlns:p14="http://schemas.microsoft.com/office/powerpoint/2010/main" val="3565218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In August 2018, </a:t>
            </a:r>
            <a:r>
              <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Bill 148 – the Fair Workplaces, Better Jobs Act brought about a plan for minimum wage increases, better pay equity, and benefits to help improve health and wellbeing.</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However, in November 2018, Bill 47 – the </a:t>
            </a:r>
            <a:r>
              <a:rPr lang="en-US" altLang="en-US" i="1" smtClean="0">
                <a:latin typeface="Arial" panose="020B0604020202020204" pitchFamily="34" charset="0"/>
                <a:cs typeface="Arial" panose="020B0604020202020204" pitchFamily="34" charset="0"/>
              </a:rPr>
              <a:t>Making Ontario Open for Business Act</a:t>
            </a:r>
            <a:r>
              <a:rPr lang="en-US" altLang="en-US" smtClean="0">
                <a:latin typeface="Arial" panose="020B0604020202020204" pitchFamily="34" charset="0"/>
                <a:cs typeface="Arial" panose="020B0604020202020204" pitchFamily="34" charset="0"/>
              </a:rPr>
              <a:t>, froze the minimum wage at $14 per hour until October 2020, whereby it will be adjusted to inflation.</a:t>
            </a:r>
          </a:p>
        </p:txBody>
      </p:sp>
      <p:sp>
        <p:nvSpPr>
          <p:cNvPr id="8192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5A125D-B0D0-409C-A660-3CAECF70B690}" type="slidenum">
              <a:rPr lang="en-CA" altLang="en-US" smtClean="0"/>
              <a:pPr/>
              <a:t>32</a:t>
            </a:fld>
            <a:endParaRPr lang="en-CA" altLang="en-US" smtClean="0"/>
          </a:p>
        </p:txBody>
      </p:sp>
    </p:spTree>
    <p:extLst>
      <p:ext uri="{BB962C8B-B14F-4D97-AF65-F5344CB8AC3E}">
        <p14:creationId xmlns:p14="http://schemas.microsoft.com/office/powerpoint/2010/main" val="227423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Bill 47 also proposed to:</a:t>
            </a:r>
          </a:p>
          <a:p>
            <a:r>
              <a:rPr lang="en-US" altLang="en-US" smtClean="0">
                <a:latin typeface="Arial" panose="020B0604020202020204" pitchFamily="34" charset="0"/>
                <a:cs typeface="Arial" panose="020B0604020202020204" pitchFamily="34" charset="0"/>
              </a:rPr>
              <a:t>Eliminate equal pay for equal work for part-time, temporary and casual workers </a:t>
            </a:r>
          </a:p>
          <a:p>
            <a:r>
              <a:rPr lang="en-US" altLang="en-US" smtClean="0">
                <a:latin typeface="Arial" panose="020B0604020202020204" pitchFamily="34" charset="0"/>
                <a:cs typeface="Arial" panose="020B0604020202020204" pitchFamily="34" charset="0"/>
              </a:rPr>
              <a:t>Eliminate scheduling protections</a:t>
            </a:r>
          </a:p>
          <a:p>
            <a:r>
              <a:rPr lang="en-US" altLang="en-US" smtClean="0">
                <a:latin typeface="Arial" panose="020B0604020202020204" pitchFamily="34" charset="0"/>
                <a:cs typeface="Arial" panose="020B0604020202020204" pitchFamily="34" charset="0"/>
              </a:rPr>
              <a:t>Reduce paid and unpaid personal and family emergency days off, and </a:t>
            </a:r>
          </a:p>
          <a:p>
            <a:r>
              <a:rPr lang="en-US" altLang="en-US" smtClean="0">
                <a:latin typeface="Arial" panose="020B0604020202020204" pitchFamily="34" charset="0"/>
                <a:cs typeface="Arial" panose="020B0604020202020204" pitchFamily="34" charset="0"/>
              </a:rPr>
              <a:t>Reduce enforcement provisions. </a:t>
            </a:r>
          </a:p>
          <a:p>
            <a:endParaRPr lang="en-US" altLang="en-US" smtClean="0">
              <a:latin typeface="Arial" panose="020B0604020202020204" pitchFamily="34" charset="0"/>
              <a:cs typeface="Arial" panose="020B0604020202020204" pitchFamily="34" charset="0"/>
            </a:endParaRPr>
          </a:p>
        </p:txBody>
      </p:sp>
      <p:sp>
        <p:nvSpPr>
          <p:cNvPr id="839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EE0BD8-0231-4260-9052-307BF0343360}" type="slidenum">
              <a:rPr lang="en-CA" altLang="en-US" smtClean="0"/>
              <a:pPr/>
              <a:t>33</a:t>
            </a:fld>
            <a:endParaRPr lang="en-CA" altLang="en-US" smtClean="0"/>
          </a:p>
        </p:txBody>
      </p:sp>
    </p:spTree>
    <p:extLst>
      <p:ext uri="{BB962C8B-B14F-4D97-AF65-F5344CB8AC3E}">
        <p14:creationId xmlns:p14="http://schemas.microsoft.com/office/powerpoint/2010/main" val="2748849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The Basic income guarantee is based on the idea of universal income security—that everyone receives a modest, but adequate amount of annual income. </a:t>
            </a:r>
          </a:p>
          <a:p>
            <a:r>
              <a:rPr lang="en-US" altLang="en-US" smtClean="0">
                <a:latin typeface="Arial" panose="020B0604020202020204" pitchFamily="34" charset="0"/>
                <a:cs typeface="Arial" panose="020B0604020202020204" pitchFamily="34" charset="0"/>
              </a:rPr>
              <a:t>It’s been shown that an increase of $1,000 annually for the poorest 20% of Canadians would lead to 10,000 fewer chronic conditions and 6,600 fewer disability days every two weeks.</a:t>
            </a:r>
            <a:endParaRPr lang="en-US" altLang="en-US" sz="900"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Unfortunately, the Ontario Basic Income Pilot which began in 5 communities in June 2017, was ended prior to completion by the Progressive Conservative government in March 2019. </a:t>
            </a:r>
          </a:p>
          <a:p>
            <a:endParaRPr lang="en-US" altLang="en-US" smtClean="0">
              <a:latin typeface="Arial" panose="020B0604020202020204" pitchFamily="34" charset="0"/>
              <a:cs typeface="Arial" panose="020B0604020202020204" pitchFamily="34" charset="0"/>
            </a:endParaRPr>
          </a:p>
          <a:p>
            <a:r>
              <a:rPr lang="en-US" altLang="en-US" u="sng" smtClean="0">
                <a:latin typeface="Arial" panose="020B0604020202020204" pitchFamily="34" charset="0"/>
                <a:cs typeface="Arial" panose="020B0604020202020204" pitchFamily="34" charset="0"/>
                <a:hlinkClick r:id="rId3"/>
              </a:rPr>
              <a:t>Ontario Basic Income Pilot</a:t>
            </a:r>
            <a:r>
              <a:rPr lang="en-US" altLang="en-US" smtClean="0">
                <a:latin typeface="Arial" panose="020B0604020202020204" pitchFamily="34" charset="0"/>
                <a:cs typeface="Arial" panose="020B0604020202020204" pitchFamily="34" charset="0"/>
              </a:rPr>
              <a:t> - https://www.ontario.ca/page/ontario-basic-income-pilot </a:t>
            </a:r>
          </a:p>
        </p:txBody>
      </p:sp>
      <p:sp>
        <p:nvSpPr>
          <p:cNvPr id="860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58559C-7FD6-4767-8034-6E7D327FA48B}" type="slidenum">
              <a:rPr lang="en-CA" altLang="en-US" smtClean="0"/>
              <a:pPr/>
              <a:t>34</a:t>
            </a:fld>
            <a:endParaRPr lang="en-CA" altLang="en-US" smtClean="0"/>
          </a:p>
        </p:txBody>
      </p:sp>
    </p:spTree>
    <p:extLst>
      <p:ext uri="{BB962C8B-B14F-4D97-AF65-F5344CB8AC3E}">
        <p14:creationId xmlns:p14="http://schemas.microsoft.com/office/powerpoint/2010/main" val="427971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The Income Security – Roadmap for Change report, released in October 2017, recommended a fundamentally different approach in Ontario for supports and services that focus on people and their needs and rights. </a:t>
            </a:r>
          </a:p>
          <a:p>
            <a:r>
              <a:rPr lang="en-US" altLang="en-US" smtClean="0">
                <a:latin typeface="Arial" panose="020B0604020202020204" pitchFamily="34" charset="0"/>
                <a:cs typeface="Arial" panose="020B0604020202020204" pitchFamily="34" charset="0"/>
              </a:rPr>
              <a:t>It emphasized that social and economic inclusion, not just getting a job, should be the goal. </a:t>
            </a:r>
          </a:p>
          <a:p>
            <a:r>
              <a:rPr lang="en-US" altLang="en-US" smtClean="0">
                <a:latin typeface="Arial" panose="020B0604020202020204" pitchFamily="34" charset="0"/>
                <a:cs typeface="Arial" panose="020B0604020202020204" pitchFamily="34" charset="0"/>
              </a:rPr>
              <a:t>The report also recognized the realities of life on a low income in Ontario, and the impact that poverty has on different groups in Ontario society – particularly Indigenous peoples.</a:t>
            </a:r>
          </a:p>
          <a:p>
            <a:endParaRPr lang="en-US" altLang="en-US" baseline="30000"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https://files.ontario.ca/income_security_-_a_roadmap_for_change-english-accessible_updated.pdf</a:t>
            </a:r>
          </a:p>
        </p:txBody>
      </p:sp>
      <p:sp>
        <p:nvSpPr>
          <p:cNvPr id="880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06C5455-B4F2-4270-B0E8-B4B38751CF95}" type="slidenum">
              <a:rPr lang="en-CA" altLang="en-US" smtClean="0"/>
              <a:pPr/>
              <a:t>35</a:t>
            </a:fld>
            <a:endParaRPr lang="en-CA" altLang="en-US" smtClean="0"/>
          </a:p>
        </p:txBody>
      </p:sp>
    </p:spTree>
    <p:extLst>
      <p:ext uri="{BB962C8B-B14F-4D97-AF65-F5344CB8AC3E}">
        <p14:creationId xmlns:p14="http://schemas.microsoft.com/office/powerpoint/2010/main" val="3480707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In November 2018, the Ontario Progressive Conservative government announced some new reform goals for the province’s Social Assistance system.  Concerns have been raised that the reforms seem to emphasize employment without consideration for other individual social or economic circumstances.</a:t>
            </a:r>
          </a:p>
        </p:txBody>
      </p:sp>
      <p:sp>
        <p:nvSpPr>
          <p:cNvPr id="901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6796E94-7C47-49F1-A07D-7F7B4D808E42}" type="slidenum">
              <a:rPr lang="en-CA" altLang="en-US" smtClean="0"/>
              <a:pPr/>
              <a:t>36</a:t>
            </a:fld>
            <a:endParaRPr lang="en-CA" altLang="en-US" smtClean="0"/>
          </a:p>
        </p:txBody>
      </p:sp>
    </p:spTree>
    <p:extLst>
      <p:ext uri="{BB962C8B-B14F-4D97-AF65-F5344CB8AC3E}">
        <p14:creationId xmlns:p14="http://schemas.microsoft.com/office/powerpoint/2010/main" val="2118392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The current federal poverty reduction strategy is now regulated, but it requires additional programs, funding, and data analysis to be effective. </a:t>
            </a:r>
          </a:p>
          <a:p>
            <a:r>
              <a:rPr lang="en-US" altLang="en-US" smtClean="0">
                <a:latin typeface="Arial" panose="020B0604020202020204" pitchFamily="34" charset="0"/>
                <a:cs typeface="Arial" panose="020B0604020202020204" pitchFamily="34" charset="0"/>
              </a:rPr>
              <a:t>As for the cost, poverty </a:t>
            </a:r>
            <a:r>
              <a:rPr lang="en-US" altLang="en-US" u="sng" smtClean="0">
                <a:latin typeface="Arial" panose="020B0604020202020204" pitchFamily="34" charset="0"/>
                <a:cs typeface="Arial" panose="020B0604020202020204" pitchFamily="34" charset="0"/>
                <a:hlinkClick r:id="rId3"/>
              </a:rPr>
              <a:t>already costs Canada</a:t>
            </a:r>
            <a:r>
              <a:rPr lang="en-US" altLang="en-US" smtClean="0">
                <a:latin typeface="Arial" panose="020B0604020202020204" pitchFamily="34" charset="0"/>
                <a:cs typeface="Arial" panose="020B0604020202020204" pitchFamily="34" charset="0"/>
              </a:rPr>
              <a:t> billions of dollars, due to increased healthcare needs, social breakdown costs, as well as the costs of a fragmented and inadequate policy responses. </a:t>
            </a:r>
          </a:p>
          <a:p>
            <a:r>
              <a:rPr lang="en-US" altLang="en-US" smtClean="0">
                <a:latin typeface="Arial" panose="020B0604020202020204" pitchFamily="34" charset="0"/>
                <a:cs typeface="Arial" panose="020B0604020202020204" pitchFamily="34" charset="0"/>
              </a:rPr>
              <a:t>A comprehensive, adequately funded strategy can have social and economic benefits.</a:t>
            </a:r>
          </a:p>
          <a:p>
            <a:endParaRPr lang="en-US" altLang="en-US" smtClean="0">
              <a:latin typeface="Arial" panose="020B0604020202020204" pitchFamily="34" charset="0"/>
              <a:cs typeface="Arial" panose="020B0604020202020204" pitchFamily="34" charset="0"/>
            </a:endParaRPr>
          </a:p>
        </p:txBody>
      </p:sp>
      <p:sp>
        <p:nvSpPr>
          <p:cNvPr id="9216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F1766C0-5527-4F3A-8248-50FC7FDC7F35}" type="slidenum">
              <a:rPr lang="en-CA" altLang="en-US" smtClean="0"/>
              <a:pPr/>
              <a:t>37</a:t>
            </a:fld>
            <a:endParaRPr lang="en-CA" altLang="en-US" smtClean="0"/>
          </a:p>
        </p:txBody>
      </p:sp>
    </p:spTree>
    <p:extLst>
      <p:ext uri="{BB962C8B-B14F-4D97-AF65-F5344CB8AC3E}">
        <p14:creationId xmlns:p14="http://schemas.microsoft.com/office/powerpoint/2010/main" val="589793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p:spPr>
        <p:txBody>
          <a:bodyPr/>
          <a:lstStyle/>
          <a:p>
            <a:r>
              <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In August of 2018, Canada launched it’s first poverty reduction strategy. Accountability measures are included, such as Canada's first official poverty line, and the creation of a National Advisory Board on Poverty that will regularly track and report on progress. </a:t>
            </a:r>
            <a:endParaRPr lang="en-US" altLang="en-US" smtClean="0">
              <a:latin typeface="Arial" panose="020B0604020202020204" pitchFamily="34" charset="0"/>
              <a:cs typeface="Arial" panose="020B0604020202020204" pitchFamily="34" charset="0"/>
            </a:endParaRPr>
          </a:p>
        </p:txBody>
      </p:sp>
      <p:sp>
        <p:nvSpPr>
          <p:cNvPr id="942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7A0910E-E98C-4181-9D4F-9E05CF1E050E}" type="slidenum">
              <a:rPr lang="en-CA" altLang="en-US" smtClean="0"/>
              <a:pPr/>
              <a:t>38</a:t>
            </a:fld>
            <a:endParaRPr lang="en-CA" altLang="en-US" smtClean="0"/>
          </a:p>
        </p:txBody>
      </p:sp>
    </p:spTree>
    <p:extLst>
      <p:ext uri="{BB962C8B-B14F-4D97-AF65-F5344CB8AC3E}">
        <p14:creationId xmlns:p14="http://schemas.microsoft.com/office/powerpoint/2010/main" val="4055322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The strategy </a:t>
            </a:r>
            <a:r>
              <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aims to: </a:t>
            </a:r>
          </a:p>
          <a:p>
            <a:r>
              <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reduce poverty by 50% by 2030 </a:t>
            </a:r>
          </a:p>
          <a:p>
            <a:r>
              <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reduce chronic homelessness by 50% </a:t>
            </a:r>
          </a:p>
          <a:p>
            <a:r>
              <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improve water quality on reserves by 2021; and</a:t>
            </a:r>
          </a:p>
          <a:p>
            <a:r>
              <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reduce housing needs for 530,000 households. </a:t>
            </a:r>
          </a:p>
          <a:p>
            <a:endParaRPr lang="en-US" altLang="en-US" smtClean="0">
              <a:latin typeface="Arial" panose="020B0604020202020204" pitchFamily="34" charset="0"/>
              <a:cs typeface="Arial" panose="020B0604020202020204" pitchFamily="34" charset="0"/>
            </a:endParaRPr>
          </a:p>
        </p:txBody>
      </p:sp>
      <p:sp>
        <p:nvSpPr>
          <p:cNvPr id="9626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AB72BB-F10A-485D-B433-A7B31807CCBB}" type="slidenum">
              <a:rPr lang="en-CA" altLang="en-US" smtClean="0"/>
              <a:pPr/>
              <a:t>39</a:t>
            </a:fld>
            <a:endParaRPr lang="en-CA" altLang="en-US" smtClean="0"/>
          </a:p>
        </p:txBody>
      </p:sp>
    </p:spTree>
    <p:extLst>
      <p:ext uri="{BB962C8B-B14F-4D97-AF65-F5344CB8AC3E}">
        <p14:creationId xmlns:p14="http://schemas.microsoft.com/office/powerpoint/2010/main" val="1735281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Health is influenced by many factors, called the determinants of health. These include personal characteristics such as sex and genetics, as well as the economic, social and physical environments where we live, learn, work and play. </a:t>
            </a:r>
          </a:p>
          <a:p>
            <a:r>
              <a:rPr lang="en-US" altLang="en-US" smtClean="0">
                <a:latin typeface="Arial" panose="020B0604020202020204" pitchFamily="34" charset="0"/>
                <a:cs typeface="Arial" panose="020B0604020202020204" pitchFamily="34" charset="0"/>
              </a:rPr>
              <a:t>They are called determinants of health because they can determine the health issues that a person may face and/or the resources and choices available to them as they try to be and stay healthy.</a:t>
            </a:r>
          </a:p>
          <a:p>
            <a:r>
              <a:rPr lang="en-US" altLang="en-US" smtClean="0">
                <a:latin typeface="Arial" panose="020B0604020202020204" pitchFamily="34" charset="0"/>
                <a:cs typeface="Arial" panose="020B0604020202020204" pitchFamily="34" charset="0"/>
              </a:rPr>
              <a:t>As shown in this diagram, the social, economic and physical environments account for about 60% of health outcomes, while health care accounts for about 25%. </a:t>
            </a:r>
          </a:p>
          <a:p>
            <a:endParaRPr lang="en-US" altLang="en-US" smtClean="0">
              <a:latin typeface="Arial" panose="020B0604020202020204" pitchFamily="34" charset="0"/>
              <a:cs typeface="Arial" panose="020B0604020202020204" pitchFamily="34" charset="0"/>
            </a:endParaRP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Canadian Institute for Advanced Research </a:t>
            </a:r>
          </a:p>
          <a:p>
            <a:r>
              <a:rPr lang="en-US" altLang="en-US" smtClean="0">
                <a:latin typeface="Arial" panose="020B0604020202020204" pitchFamily="34" charset="0"/>
                <a:cs typeface="Arial" panose="020B0604020202020204" pitchFamily="34" charset="0"/>
              </a:rPr>
              <a:t>http://www.hclinkontario.ca/images/2017/2017-03-28_BasicIncomeSlides.pdf </a:t>
            </a:r>
          </a:p>
          <a:p>
            <a:endParaRPr lang="en-US"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D3031D-E965-4E85-8C00-0CE3D0C924F3}" type="slidenum">
              <a:rPr lang="en-CA" altLang="en-US" smtClean="0"/>
              <a:pPr/>
              <a:t>4</a:t>
            </a:fld>
            <a:endParaRPr lang="en-CA" altLang="en-US" smtClean="0"/>
          </a:p>
        </p:txBody>
      </p:sp>
    </p:spTree>
    <p:extLst>
      <p:ext uri="{BB962C8B-B14F-4D97-AF65-F5344CB8AC3E}">
        <p14:creationId xmlns:p14="http://schemas.microsoft.com/office/powerpoint/2010/main" val="32077487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p:spPr>
        <p:txBody>
          <a:bodyPr/>
          <a:lstStyle/>
          <a:p>
            <a:pPr>
              <a:lnSpc>
                <a:spcPct val="107000"/>
              </a:lnSpc>
              <a:spcBef>
                <a:spcPct val="0"/>
              </a:spcBef>
              <a:spcAft>
                <a:spcPts val="800"/>
              </a:spcAft>
            </a:pPr>
            <a:r>
              <a:rPr lang="en-US" altLang="en-US" smtClean="0">
                <a:latin typeface="Calibri" panose="020F0502020204030204" pitchFamily="34" charset="0"/>
                <a:ea typeface="Calibri" panose="020F0502020204030204" pitchFamily="34" charset="0"/>
                <a:cs typeface="Times New Roman" panose="02020603050405020304" pitchFamily="18" charset="0"/>
              </a:rPr>
              <a:t>Charitable efforts to support people living in poverty like food banks and clothing depots are often very important to meeting immediate needs and also to creating a sense of community and belonging. </a:t>
            </a:r>
          </a:p>
          <a:p>
            <a:pPr>
              <a:lnSpc>
                <a:spcPct val="107000"/>
              </a:lnSpc>
              <a:spcBef>
                <a:spcPct val="0"/>
              </a:spcBef>
              <a:spcAft>
                <a:spcPts val="800"/>
              </a:spcAft>
            </a:pPr>
            <a:r>
              <a:rPr lang="en-US" altLang="en-US" smtClean="0">
                <a:latin typeface="Calibri" panose="020F0502020204030204" pitchFamily="34" charset="0"/>
                <a:ea typeface="Calibri" panose="020F0502020204030204" pitchFamily="34" charset="0"/>
                <a:cs typeface="Times New Roman" panose="02020603050405020304" pitchFamily="18" charset="0"/>
              </a:rPr>
              <a:t>However, charities are often not able to address the systemic roots of poverty, though many are engaged in advocacy to promote strong social policy. </a:t>
            </a:r>
          </a:p>
          <a:p>
            <a:pPr>
              <a:lnSpc>
                <a:spcPct val="107000"/>
              </a:lnSpc>
              <a:spcBef>
                <a:spcPct val="0"/>
              </a:spcBef>
              <a:spcAft>
                <a:spcPts val="800"/>
              </a:spcAft>
            </a:pPr>
            <a:r>
              <a:rPr lang="en-US" altLang="en-US" smtClean="0">
                <a:latin typeface="Calibri" panose="020F0502020204030204" pitchFamily="34" charset="0"/>
                <a:ea typeface="Calibri" panose="020F0502020204030204" pitchFamily="34" charset="0"/>
                <a:cs typeface="Times New Roman" panose="02020603050405020304" pitchFamily="18" charset="0"/>
              </a:rPr>
              <a:t>Food bank use has been </a:t>
            </a:r>
            <a:r>
              <a:rPr lang="en-US" altLang="en-US" u="sng"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rising</a:t>
            </a:r>
            <a:r>
              <a:rPr lang="en-US" altLang="en-US" smtClean="0">
                <a:latin typeface="Calibri" panose="020F0502020204030204" pitchFamily="34" charset="0"/>
                <a:ea typeface="Calibri" panose="020F0502020204030204" pitchFamily="34" charset="0"/>
                <a:cs typeface="Times New Roman" panose="02020603050405020304" pitchFamily="18" charset="0"/>
              </a:rPr>
              <a:t> in Canada since 2008, and many cannot continue to operate with increased demand. Food banks do not solve food insecurity, just as shelters do not solve homelessness. </a:t>
            </a:r>
          </a:p>
          <a:p>
            <a:pPr>
              <a:lnSpc>
                <a:spcPct val="107000"/>
              </a:lnSpc>
              <a:spcBef>
                <a:spcPct val="0"/>
              </a:spcBef>
              <a:spcAft>
                <a:spcPts val="800"/>
              </a:spcAft>
            </a:pPr>
            <a:r>
              <a:rPr lang="en-US" altLang="en-US" smtClean="0">
                <a:latin typeface="Calibri" panose="020F0502020204030204" pitchFamily="34" charset="0"/>
                <a:ea typeface="Calibri" panose="020F0502020204030204" pitchFamily="34" charset="0"/>
                <a:cs typeface="Times New Roman" panose="02020603050405020304" pitchFamily="18" charset="0"/>
              </a:rPr>
              <a:t>A </a:t>
            </a:r>
            <a:r>
              <a:rPr lang="en-US" altLang="en-US" u="sng"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comprehensive approach</a:t>
            </a:r>
            <a:r>
              <a:rPr lang="en-US" altLang="en-US" smtClean="0">
                <a:latin typeface="Calibri" panose="020F0502020204030204" pitchFamily="34" charset="0"/>
                <a:ea typeface="Calibri" panose="020F0502020204030204" pitchFamily="34" charset="0"/>
                <a:cs typeface="Times New Roman" panose="02020603050405020304" pitchFamily="18" charset="0"/>
              </a:rPr>
              <a:t> is needed to address the complexity of poverty.</a:t>
            </a:r>
          </a:p>
          <a:p>
            <a:endParaRPr lang="en-US" altLang="en-US" smtClean="0">
              <a:latin typeface="Arial" panose="020B0604020202020204" pitchFamily="34" charset="0"/>
              <a:ea typeface="Calibri" panose="020F0502020204030204" pitchFamily="34" charset="0"/>
              <a:cs typeface="Times New Roman" panose="02020603050405020304" pitchFamily="18" charset="0"/>
            </a:endParaRPr>
          </a:p>
        </p:txBody>
      </p:sp>
      <p:sp>
        <p:nvSpPr>
          <p:cNvPr id="983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E4611B9-D6C6-4E11-B2F2-C2196B2B1062}" type="slidenum">
              <a:rPr lang="en-CA" altLang="en-US" smtClean="0"/>
              <a:pPr/>
              <a:t>40</a:t>
            </a:fld>
            <a:endParaRPr lang="en-CA" altLang="en-US" smtClean="0"/>
          </a:p>
        </p:txBody>
      </p:sp>
    </p:spTree>
    <p:extLst>
      <p:ext uri="{BB962C8B-B14F-4D97-AF65-F5344CB8AC3E}">
        <p14:creationId xmlns:p14="http://schemas.microsoft.com/office/powerpoint/2010/main" val="773193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p:spPr>
        <p:txBody>
          <a:bodyPr/>
          <a:lstStyle/>
          <a:p>
            <a:r>
              <a:rPr lang="en-US" altLang="en-US" smtClean="0">
                <a:latin typeface="Arial" panose="020B0604020202020204" pitchFamily="34" charset="0"/>
                <a:ea typeface="ＭＳ Ｐゴシック" panose="020B0600070205080204" pitchFamily="34" charset="-128"/>
                <a:cs typeface="Arial" panose="020B0604020202020204" pitchFamily="34" charset="0"/>
              </a:rPr>
              <a:t>The public health sector can:</a:t>
            </a: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Support systems and governments in identifying the factors that influence health. </a:t>
            </a: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We can engage partners in effective community interventions and mitigation strategies – for example, as part of our Health Equity Impact Assessment processes. </a:t>
            </a: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And we can encourage policies to support the reduction of social, economic and environmental barriers to good health.</a:t>
            </a:r>
            <a:endParaRPr lang="en-US" altLang="en-US" smtClean="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endParaRPr>
          </a:p>
          <a:p>
            <a:endParaRPr lang="en-US" altLang="en-US" smtClean="0">
              <a:latin typeface="Arial" panose="020B0604020202020204" pitchFamily="34" charset="0"/>
              <a:cs typeface="Arial" panose="020B0604020202020204" pitchFamily="34" charset="0"/>
            </a:endParaRPr>
          </a:p>
        </p:txBody>
      </p:sp>
      <p:sp>
        <p:nvSpPr>
          <p:cNvPr id="1003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6588732-78B9-4BB5-A0B2-D27154880BBC}" type="slidenum">
              <a:rPr lang="en-CA" altLang="en-US" smtClean="0"/>
              <a:pPr/>
              <a:t>41</a:t>
            </a:fld>
            <a:endParaRPr lang="en-CA" altLang="en-US" smtClean="0"/>
          </a:p>
        </p:txBody>
      </p:sp>
    </p:spTree>
    <p:extLst>
      <p:ext uri="{BB962C8B-B14F-4D97-AF65-F5344CB8AC3E}">
        <p14:creationId xmlns:p14="http://schemas.microsoft.com/office/powerpoint/2010/main" val="4046214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We can also increase awareness of the importance of Health Equity among the public and our community partners, which is one of the objectives of our Health Equity Matters campaign.</a:t>
            </a:r>
          </a:p>
        </p:txBody>
      </p:sp>
      <p:sp>
        <p:nvSpPr>
          <p:cNvPr id="10240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D92C6E1-9479-45BE-99A9-547479CD422D}" type="slidenum">
              <a:rPr lang="en-CA" altLang="en-US" smtClean="0"/>
              <a:pPr/>
              <a:t>42</a:t>
            </a:fld>
            <a:endParaRPr lang="en-CA" altLang="en-US" smtClean="0"/>
          </a:p>
        </p:txBody>
      </p:sp>
    </p:spTree>
    <p:extLst>
      <p:ext uri="{BB962C8B-B14F-4D97-AF65-F5344CB8AC3E}">
        <p14:creationId xmlns:p14="http://schemas.microsoft.com/office/powerpoint/2010/main" val="3727923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‘Income Matters’ is the third of 7 topics we will be highlighting through the campaign.</a:t>
            </a:r>
          </a:p>
          <a:p>
            <a:r>
              <a:rPr lang="en-US" altLang="en-US" smtClean="0">
                <a:latin typeface="Arial" panose="020B0604020202020204" pitchFamily="34" charset="0"/>
                <a:cs typeface="Arial" panose="020B0604020202020204" pitchFamily="34" charset="0"/>
              </a:rPr>
              <a:t>Knowing that 1 in 6 people in our region don’t think money has an important influence on health, it’s clearly important to increase awareness on this topic.</a:t>
            </a:r>
          </a:p>
        </p:txBody>
      </p:sp>
      <p:sp>
        <p:nvSpPr>
          <p:cNvPr id="10445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5099E67-8748-4F77-82E4-B03CC45753E9}" type="slidenum">
              <a:rPr lang="en-CA" altLang="en-US" smtClean="0"/>
              <a:pPr/>
              <a:t>43</a:t>
            </a:fld>
            <a:endParaRPr lang="en-CA" altLang="en-US" smtClean="0"/>
          </a:p>
        </p:txBody>
      </p:sp>
    </p:spTree>
    <p:extLst>
      <p:ext uri="{BB962C8B-B14F-4D97-AF65-F5344CB8AC3E}">
        <p14:creationId xmlns:p14="http://schemas.microsoft.com/office/powerpoint/2010/main" val="709101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Income Matters messaging will be shared with the public through posters, rack cards, social media, news website banners, radio ads and on the Health Equity Matters website.</a:t>
            </a:r>
          </a:p>
        </p:txBody>
      </p:sp>
      <p:sp>
        <p:nvSpPr>
          <p:cNvPr id="10650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3859AC-D56F-425E-8D8A-A981A757ABE4}" type="slidenum">
              <a:rPr lang="en-CA" altLang="en-US" smtClean="0"/>
              <a:pPr/>
              <a:t>44</a:t>
            </a:fld>
            <a:endParaRPr lang="en-CA" altLang="en-US" smtClean="0"/>
          </a:p>
        </p:txBody>
      </p:sp>
    </p:spTree>
    <p:extLst>
      <p:ext uri="{BB962C8B-B14F-4D97-AF65-F5344CB8AC3E}">
        <p14:creationId xmlns:p14="http://schemas.microsoft.com/office/powerpoint/2010/main" val="4766047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p:spPr>
        <p:txBody>
          <a:bodyPr/>
          <a:lstStyle/>
          <a:p>
            <a:pPr>
              <a:lnSpc>
                <a:spcPct val="107000"/>
              </a:lnSpc>
              <a:spcBef>
                <a:spcPct val="0"/>
              </a:spcBef>
              <a:spcAft>
                <a:spcPts val="800"/>
              </a:spcAft>
            </a:pPr>
            <a:r>
              <a:rPr lang="en-US" altLang="en-US" smtClean="0">
                <a:latin typeface="Arial" panose="020B0604020202020204" pitchFamily="34" charset="0"/>
                <a:cs typeface="Calibri" panose="020F0502020204030204" pitchFamily="34" charset="0"/>
              </a:rPr>
              <a:t>And lastly, Poverty Myth and Fact #7…</a:t>
            </a: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Myth:</a:t>
            </a: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Poverty does not affect me.</a:t>
            </a:r>
            <a:endParaRPr lang="en-US" altLang="en-US" sz="100"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Fact:</a:t>
            </a: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Everyone is affected by poverty. Millions of people in Canada struggle each day to get by, and this has broad health, social, cultural, and economic ramifications, both now and for future generations. </a:t>
            </a:r>
            <a:endParaRPr lang="en-US" altLang="en-US" smtClean="0">
              <a:latin typeface="Arial" panose="020B0604020202020204" pitchFamily="34" charset="0"/>
              <a:cs typeface="Calibri" panose="020F0502020204030204" pitchFamily="34" charset="0"/>
            </a:endParaRPr>
          </a:p>
          <a:p>
            <a:pPr>
              <a:lnSpc>
                <a:spcPct val="107000"/>
              </a:lnSpc>
              <a:spcBef>
                <a:spcPct val="0"/>
              </a:spcBef>
              <a:spcAft>
                <a:spcPts val="800"/>
              </a:spcAft>
            </a:pPr>
            <a:r>
              <a:rPr lang="en-US" altLang="en-US" smtClean="0">
                <a:latin typeface="Arial" panose="020B0604020202020204" pitchFamily="34" charset="0"/>
                <a:cs typeface="Calibri" panose="020F0502020204030204" pitchFamily="34" charset="0"/>
              </a:rPr>
              <a:t>If our social policies address the needs of the most vulnerable populations, we all will benefit. </a:t>
            </a:r>
          </a:p>
          <a:p>
            <a:pPr>
              <a:lnSpc>
                <a:spcPct val="107000"/>
              </a:lnSpc>
              <a:spcBef>
                <a:spcPct val="0"/>
              </a:spcBef>
              <a:spcAft>
                <a:spcPts val="800"/>
              </a:spcAft>
            </a:pPr>
            <a:r>
              <a:rPr lang="en-US" altLang="en-US" smtClean="0">
                <a:latin typeface="Arial" panose="020B0604020202020204" pitchFamily="34" charset="0"/>
                <a:cs typeface="Calibri" panose="020F0502020204030204" pitchFamily="34" charset="0"/>
              </a:rPr>
              <a:t>We are mandated by the Ontario Public Health Standards to address health inequities and their root causes. And we have an obligation to help ensure that our society includes everyone, so that no one is left to suffer on their own. </a:t>
            </a:r>
          </a:p>
          <a:p>
            <a:pPr>
              <a:lnSpc>
                <a:spcPct val="107000"/>
              </a:lnSpc>
              <a:spcBef>
                <a:spcPct val="0"/>
              </a:spcBef>
              <a:spcAft>
                <a:spcPts val="800"/>
              </a:spcAft>
            </a:pPr>
            <a:r>
              <a:rPr lang="en-US" altLang="en-US" smtClean="0">
                <a:latin typeface="Arial" panose="020B0604020202020204" pitchFamily="34" charset="0"/>
                <a:cs typeface="Calibri" panose="020F0502020204030204" pitchFamily="34" charset="0"/>
              </a:rPr>
              <a:t>We all have a role to play in ending poverty.</a:t>
            </a:r>
          </a:p>
          <a:p>
            <a:endParaRPr lang="en-US" altLang="en-US" smtClean="0">
              <a:latin typeface="Arial" panose="020B0604020202020204" pitchFamily="34" charset="0"/>
              <a:ea typeface="Calibri" panose="020F0502020204030204" pitchFamily="34" charset="0"/>
              <a:cs typeface="Times New Roman" panose="02020603050405020304" pitchFamily="18" charset="0"/>
            </a:endParaRPr>
          </a:p>
        </p:txBody>
      </p:sp>
      <p:sp>
        <p:nvSpPr>
          <p:cNvPr id="10854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3D12AA4-0F8C-4D13-A3FF-817A930CD950}" type="slidenum">
              <a:rPr lang="en-CA" altLang="en-US" smtClean="0">
                <a:solidFill>
                  <a:srgbClr val="000000"/>
                </a:solidFill>
              </a:rPr>
              <a:pPr/>
              <a:t>45</a:t>
            </a:fld>
            <a:endParaRPr lang="en-CA" altLang="en-US" smtClean="0">
              <a:solidFill>
                <a:srgbClr val="000000"/>
              </a:solidFill>
            </a:endParaRPr>
          </a:p>
        </p:txBody>
      </p:sp>
    </p:spTree>
    <p:extLst>
      <p:ext uri="{BB962C8B-B14F-4D97-AF65-F5344CB8AC3E}">
        <p14:creationId xmlns:p14="http://schemas.microsoft.com/office/powerpoint/2010/main" val="39184429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p:spPr>
        <p:txBody>
          <a:bodyPr/>
          <a:lstStyle/>
          <a:p>
            <a:endParaRPr lang="en-US" altLang="en-US" smtClean="0">
              <a:latin typeface="Arial" panose="020B0604020202020204" pitchFamily="34" charset="0"/>
              <a:cs typeface="Arial" panose="020B0604020202020204" pitchFamily="34" charset="0"/>
            </a:endParaRPr>
          </a:p>
          <a:p>
            <a:endParaRPr lang="en-US" altLang="en-US" smtClean="0">
              <a:latin typeface="Arial" panose="020B0604020202020204" pitchFamily="34" charset="0"/>
              <a:cs typeface="Arial" panose="020B0604020202020204" pitchFamily="34" charset="0"/>
            </a:endParaRPr>
          </a:p>
          <a:p>
            <a:endParaRPr lang="en-US" altLang="en-US" smtClean="0">
              <a:latin typeface="Arial" panose="020B0604020202020204" pitchFamily="34" charset="0"/>
              <a:cs typeface="Arial" panose="020B0604020202020204" pitchFamily="34" charset="0"/>
            </a:endParaRPr>
          </a:p>
        </p:txBody>
      </p:sp>
      <p:sp>
        <p:nvSpPr>
          <p:cNvPr id="11059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B53121-06BC-43A9-B1B9-6EB7A86B720C}" type="slidenum">
              <a:rPr lang="en-CA" altLang="en-US" smtClean="0"/>
              <a:pPr/>
              <a:t>46</a:t>
            </a:fld>
            <a:endParaRPr lang="en-CA" altLang="en-US" smtClean="0"/>
          </a:p>
        </p:txBody>
      </p:sp>
    </p:spTree>
    <p:extLst>
      <p:ext uri="{BB962C8B-B14F-4D97-AF65-F5344CB8AC3E}">
        <p14:creationId xmlns:p14="http://schemas.microsoft.com/office/powerpoint/2010/main" val="39101238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p:spPr>
        <p:txBody>
          <a:bodyPr/>
          <a:lstStyle/>
          <a:p>
            <a:endParaRPr lang="en-CA" altLang="en-US" smtClean="0">
              <a:latin typeface="Arial" panose="020B0604020202020204" pitchFamily="34" charset="0"/>
              <a:cs typeface="Arial" panose="020B0604020202020204" pitchFamily="34" charset="0"/>
            </a:endParaRPr>
          </a:p>
          <a:p>
            <a:endParaRPr lang="en-US" altLang="en-US" smtClean="0">
              <a:latin typeface="Arial" panose="020B0604020202020204" pitchFamily="34" charset="0"/>
              <a:cs typeface="Arial" panose="020B0604020202020204" pitchFamily="34" charset="0"/>
            </a:endParaRPr>
          </a:p>
        </p:txBody>
      </p:sp>
      <p:sp>
        <p:nvSpPr>
          <p:cNvPr id="11264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34F246-DDDB-4578-B911-84474DD49A16}" type="slidenum">
              <a:rPr lang="en-CA" altLang="en-US" smtClean="0"/>
              <a:pPr/>
              <a:t>47</a:t>
            </a:fld>
            <a:endParaRPr lang="en-CA" altLang="en-US" smtClean="0"/>
          </a:p>
        </p:txBody>
      </p:sp>
    </p:spTree>
    <p:extLst>
      <p:ext uri="{BB962C8B-B14F-4D97-AF65-F5344CB8AC3E}">
        <p14:creationId xmlns:p14="http://schemas.microsoft.com/office/powerpoint/2010/main" val="33344341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1363" indent="-284163">
              <a:spcBef>
                <a:spcPct val="30000"/>
              </a:spcBef>
              <a:defRPr sz="1200">
                <a:solidFill>
                  <a:schemeClr val="tx1"/>
                </a:solidFill>
                <a:latin typeface="Arial" panose="020B0604020202020204" pitchFamily="34" charset="0"/>
                <a:cs typeface="Arial" panose="020B0604020202020204" pitchFamily="34" charset="0"/>
              </a:defRPr>
            </a:lvl2pPr>
            <a:lvl3pPr marL="1141413" indent="-227013">
              <a:spcBef>
                <a:spcPct val="30000"/>
              </a:spcBef>
              <a:defRPr sz="1200">
                <a:solidFill>
                  <a:schemeClr val="tx1"/>
                </a:solidFill>
                <a:latin typeface="Arial" panose="020B0604020202020204" pitchFamily="34" charset="0"/>
                <a:cs typeface="Arial" panose="020B0604020202020204" pitchFamily="34" charset="0"/>
              </a:defRPr>
            </a:lvl3pPr>
            <a:lvl4pPr marL="1598613" indent="-227013">
              <a:spcBef>
                <a:spcPct val="30000"/>
              </a:spcBef>
              <a:defRPr sz="1200">
                <a:solidFill>
                  <a:schemeClr val="tx1"/>
                </a:solidFill>
                <a:latin typeface="Arial" panose="020B0604020202020204" pitchFamily="34" charset="0"/>
                <a:cs typeface="Arial" panose="020B0604020202020204" pitchFamily="34" charset="0"/>
              </a:defRPr>
            </a:lvl4pPr>
            <a:lvl5pPr marL="2055813" indent="-227013">
              <a:spcBef>
                <a:spcPct val="30000"/>
              </a:spcBef>
              <a:defRPr sz="1200">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5B49326-B1A9-4E55-83BD-96630C663E6E}" type="slidenum">
              <a:rPr lang="en-CA" altLang="en-US" smtClean="0"/>
              <a:pPr>
                <a:spcBef>
                  <a:spcPct val="0"/>
                </a:spcBef>
              </a:pPr>
              <a:t>48</a:t>
            </a:fld>
            <a:endParaRPr lang="en-CA" alt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CA"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316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r>
              <a:rPr lang="en-US" altLang="en-US" dirty="0" smtClean="0">
                <a:latin typeface="Arial" panose="020B0604020202020204" pitchFamily="34" charset="0"/>
                <a:cs typeface="Arial" panose="020B0604020202020204" pitchFamily="34" charset="0"/>
              </a:rPr>
              <a:t>The social determinants of health are the social and economic factors that influence the health of a population. </a:t>
            </a:r>
          </a:p>
          <a:p>
            <a:endParaRPr lang="en-US" altLang="en-US" dirty="0" smtClean="0">
              <a:latin typeface="Arial" panose="020B0604020202020204" pitchFamily="34" charset="0"/>
              <a:cs typeface="Arial" panose="020B0604020202020204" pitchFamily="34" charset="0"/>
            </a:endParaRPr>
          </a:p>
          <a:p>
            <a:r>
              <a:rPr lang="en-US" altLang="en-US" dirty="0" smtClean="0">
                <a:latin typeface="Arial" panose="020B0604020202020204" pitchFamily="34" charset="0"/>
                <a:cs typeface="Arial" panose="020B0604020202020204" pitchFamily="34" charset="0"/>
              </a:rPr>
              <a:t>This list shows some of the common factors referred to as social determinants of health, but there are many more. </a:t>
            </a:r>
          </a:p>
          <a:p>
            <a:r>
              <a:rPr lang="en-US" altLang="en-US" dirty="0" smtClean="0">
                <a:latin typeface="Arial" panose="020B0604020202020204" pitchFamily="34" charset="0"/>
                <a:cs typeface="Arial" panose="020B0604020202020204" pitchFamily="34" charset="0"/>
              </a:rPr>
              <a:t>And these factors overlap and cluster into groups of disadvantage and marginalization for individuals and populations.</a:t>
            </a:r>
          </a:p>
        </p:txBody>
      </p:sp>
      <p:sp>
        <p:nvSpPr>
          <p:cNvPr id="2458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97EE6B7-7CD2-408E-B801-8D89A6ABEC6A}" type="slidenum">
              <a:rPr lang="en-CA" altLang="en-US" smtClean="0"/>
              <a:pPr/>
              <a:t>5</a:t>
            </a:fld>
            <a:endParaRPr lang="en-CA" altLang="en-US" smtClean="0"/>
          </a:p>
        </p:txBody>
      </p:sp>
    </p:spTree>
    <p:extLst>
      <p:ext uri="{BB962C8B-B14F-4D97-AF65-F5344CB8AC3E}">
        <p14:creationId xmlns:p14="http://schemas.microsoft.com/office/powerpoint/2010/main" val="3027621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These social determinants of health are not equally distributed in our society. Differences in access to the social determinants of health means that some people or groups have greater risk of poor health.</a:t>
            </a:r>
          </a:p>
          <a:p>
            <a:endParaRPr lang="en-US" altLang="en-US" smtClean="0">
              <a:latin typeface="Arial" panose="020B0604020202020204" pitchFamily="34" charset="0"/>
              <a:cs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12F9D12-34C9-4FE8-81E0-F8FCE1D94873}" type="slidenum">
              <a:rPr lang="en-CA" altLang="en-US" smtClean="0"/>
              <a:pPr/>
              <a:t>6</a:t>
            </a:fld>
            <a:endParaRPr lang="en-CA" altLang="en-US" smtClean="0"/>
          </a:p>
        </p:txBody>
      </p:sp>
    </p:spTree>
    <p:extLst>
      <p:ext uri="{BB962C8B-B14F-4D97-AF65-F5344CB8AC3E}">
        <p14:creationId xmlns:p14="http://schemas.microsoft.com/office/powerpoint/2010/main" val="3120808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t>Health inequities</a:t>
            </a:r>
            <a:r>
              <a:rPr lang="en-US" b="1" dirty="0" smtClean="0"/>
              <a:t> </a:t>
            </a:r>
            <a:r>
              <a:rPr lang="en-US" dirty="0" smtClean="0"/>
              <a:t>are differences in health experienced by people that are systemic or socially produced, and therefore can be changed. </a:t>
            </a:r>
          </a:p>
          <a:p>
            <a:pPr>
              <a:defRPr/>
            </a:pPr>
            <a:r>
              <a:rPr lang="en-US" dirty="0" smtClean="0"/>
              <a:t>These differences are considered unfair or unjust. </a:t>
            </a:r>
          </a:p>
          <a:p>
            <a:pPr>
              <a:defRPr/>
            </a:pPr>
            <a:r>
              <a:rPr lang="en-US" dirty="0" smtClean="0"/>
              <a:t>Priority populations</a:t>
            </a:r>
            <a:r>
              <a:rPr lang="en-US" b="1" dirty="0" smtClean="0"/>
              <a:t> </a:t>
            </a:r>
            <a:r>
              <a:rPr lang="en-US" dirty="0" smtClean="0"/>
              <a:t>are those groups at increased risk of negative health outcomes because of health inequities.</a:t>
            </a:r>
          </a:p>
          <a:p>
            <a:pPr>
              <a:defRPr/>
            </a:pPr>
            <a:endParaRPr lang="en-US" dirty="0" smtClean="0"/>
          </a:p>
          <a:p>
            <a:pPr marL="171441" indent="-171441">
              <a:buFontTx/>
              <a:buChar char="-"/>
              <a:defRPr/>
            </a:pPr>
            <a:endParaRPr lang="en-US" dirty="0" smtClean="0"/>
          </a:p>
          <a:p>
            <a:pPr>
              <a:defRPr/>
            </a:pPr>
            <a:endParaRPr lang="en-US" dirty="0"/>
          </a:p>
        </p:txBody>
      </p:sp>
      <p:sp>
        <p:nvSpPr>
          <p:cNvPr id="3072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FC870C7-970F-49BE-B547-8E9FEF01CAD1}" type="slidenum">
              <a:rPr lang="en-CA" altLang="en-US" smtClean="0"/>
              <a:pPr/>
              <a:t>7</a:t>
            </a:fld>
            <a:endParaRPr lang="en-CA" altLang="en-US" smtClean="0"/>
          </a:p>
        </p:txBody>
      </p:sp>
    </p:spTree>
    <p:extLst>
      <p:ext uri="{BB962C8B-B14F-4D97-AF65-F5344CB8AC3E}">
        <p14:creationId xmlns:p14="http://schemas.microsoft.com/office/powerpoint/2010/main" val="2596563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Health equity means that all people can reach their full health potential and are not disadvantaged from attaining it because of their race, ethnicity, religion, gender, age, social class, socioeconomic status or other socially determined circumstance.</a:t>
            </a:r>
          </a:p>
        </p:txBody>
      </p:sp>
      <p:sp>
        <p:nvSpPr>
          <p:cNvPr id="327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B69AC6-4EA2-4AC6-BB95-F0FC299635B4}" type="slidenum">
              <a:rPr lang="en-CA" altLang="en-US" smtClean="0"/>
              <a:pPr/>
              <a:t>8</a:t>
            </a:fld>
            <a:endParaRPr lang="en-CA" altLang="en-US" smtClean="0"/>
          </a:p>
        </p:txBody>
      </p:sp>
    </p:spTree>
    <p:extLst>
      <p:ext uri="{BB962C8B-B14F-4D97-AF65-F5344CB8AC3E}">
        <p14:creationId xmlns:p14="http://schemas.microsoft.com/office/powerpoint/2010/main" val="395179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r>
              <a:rPr lang="en-CA" altLang="en-US" smtClean="0">
                <a:latin typeface="Arial" panose="020B0604020202020204" pitchFamily="34" charset="0"/>
                <a:cs typeface="Arial" panose="020B0604020202020204" pitchFamily="34" charset="0"/>
              </a:rPr>
              <a:t>We can help to ‘level the playing field’ by approaching things with a health equity lens and giving people what they need to achieve optimal health.  </a:t>
            </a:r>
          </a:p>
          <a:p>
            <a:r>
              <a:rPr lang="en-CA" altLang="en-US" smtClean="0">
                <a:latin typeface="Arial" panose="020B0604020202020204" pitchFamily="34" charset="0"/>
                <a:cs typeface="Arial" panose="020B0604020202020204" pitchFamily="34" charset="0"/>
              </a:rPr>
              <a:t>Which isn’t necessarily the same as equality – or giving all people the same thing.</a:t>
            </a:r>
          </a:p>
          <a:p>
            <a:endParaRPr lang="en-CA" altLang="en-US" smtClean="0">
              <a:latin typeface="Arial" panose="020B0604020202020204" pitchFamily="34" charset="0"/>
              <a:cs typeface="Arial" panose="020B0604020202020204" pitchFamily="34" charset="0"/>
            </a:endParaRPr>
          </a:p>
        </p:txBody>
      </p:sp>
      <p:sp>
        <p:nvSpPr>
          <p:cNvPr id="348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253253-7819-4034-9F8F-BE87EDC1A4AB}" type="slidenum">
              <a:rPr lang="en-CA" altLang="en-US" smtClean="0"/>
              <a:pPr/>
              <a:t>9</a:t>
            </a:fld>
            <a:endParaRPr lang="en-CA" altLang="en-US" smtClean="0"/>
          </a:p>
        </p:txBody>
      </p:sp>
    </p:spTree>
    <p:extLst>
      <p:ext uri="{BB962C8B-B14F-4D97-AF65-F5344CB8AC3E}">
        <p14:creationId xmlns:p14="http://schemas.microsoft.com/office/powerpoint/2010/main" val="507280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owerpoint Slid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8113"/>
            <a:ext cx="9144000" cy="699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spect="1" noChangeArrowheads="1"/>
          </p:cNvSpPr>
          <p:nvPr userDrawn="1"/>
        </p:nvSpPr>
        <p:spPr bwMode="auto">
          <a:xfrm>
            <a:off x="0" y="-171450"/>
            <a:ext cx="9251950" cy="720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mtClean="0"/>
          </a:p>
        </p:txBody>
      </p:sp>
      <p:sp>
        <p:nvSpPr>
          <p:cNvPr id="5122" name="Rectangle 2"/>
          <p:cNvSpPr>
            <a:spLocks noGrp="1" noChangeArrowheads="1"/>
          </p:cNvSpPr>
          <p:nvPr>
            <p:ph type="ctrTitle"/>
          </p:nvPr>
        </p:nvSpPr>
        <p:spPr>
          <a:xfrm>
            <a:off x="685800" y="2130425"/>
            <a:ext cx="7772400" cy="1470025"/>
          </a:xfrm>
        </p:spPr>
        <p:txBody>
          <a:bodyPr/>
          <a:lstStyle>
            <a:lvl1pPr>
              <a:defRPr/>
            </a:lvl1pPr>
          </a:lstStyle>
          <a:p>
            <a:pPr lvl="0"/>
            <a:r>
              <a:rPr lang="en-CA" altLang="en-US" noProof="0" smtClean="0"/>
              <a:t>Click to edit Master title style</a:t>
            </a:r>
          </a:p>
        </p:txBody>
      </p:sp>
      <p:sp>
        <p:nvSpPr>
          <p:cNvPr id="5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CA" altLang="en-US" noProof="0" smtClean="0"/>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CA" altLang="en-US"/>
          </a:p>
        </p:txBody>
      </p:sp>
      <p:sp>
        <p:nvSpPr>
          <p:cNvPr id="7" name="Rectangle 5"/>
          <p:cNvSpPr>
            <a:spLocks noGrp="1" noChangeArrowheads="1"/>
          </p:cNvSpPr>
          <p:nvPr>
            <p:ph type="ftr" sz="quarter" idx="11"/>
          </p:nvPr>
        </p:nvSpPr>
        <p:spPr/>
        <p:txBody>
          <a:bodyPr/>
          <a:lstStyle>
            <a:lvl1pPr>
              <a:defRPr/>
            </a:lvl1pPr>
          </a:lstStyle>
          <a:p>
            <a:pPr>
              <a:defRPr/>
            </a:pPr>
            <a:endParaRPr lang="en-CA" altLang="en-US"/>
          </a:p>
        </p:txBody>
      </p:sp>
      <p:sp>
        <p:nvSpPr>
          <p:cNvPr id="8" name="Rectangle 6"/>
          <p:cNvSpPr>
            <a:spLocks noGrp="1" noChangeArrowheads="1"/>
          </p:cNvSpPr>
          <p:nvPr>
            <p:ph type="sldNum" sz="quarter" idx="12"/>
          </p:nvPr>
        </p:nvSpPr>
        <p:spPr/>
        <p:txBody>
          <a:bodyPr/>
          <a:lstStyle>
            <a:lvl1pPr>
              <a:defRPr/>
            </a:lvl1pPr>
          </a:lstStyle>
          <a:p>
            <a:pPr>
              <a:defRPr/>
            </a:pPr>
            <a:fld id="{952C4CBE-886C-43DA-9427-4FC1EA12AF3F}" type="slidenum">
              <a:rPr lang="en-CA" altLang="en-US"/>
              <a:pPr>
                <a:defRPr/>
              </a:pPr>
              <a:t>‹#›</a:t>
            </a:fld>
            <a:endParaRPr lang="en-CA" altLang="en-US"/>
          </a:p>
        </p:txBody>
      </p:sp>
    </p:spTree>
    <p:extLst>
      <p:ext uri="{BB962C8B-B14F-4D97-AF65-F5344CB8AC3E}">
        <p14:creationId xmlns:p14="http://schemas.microsoft.com/office/powerpoint/2010/main" val="571668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a:ln/>
        </p:spPr>
        <p:txBody>
          <a:bodyPr/>
          <a:lstStyle>
            <a:lvl1pPr>
              <a:defRPr/>
            </a:lvl1pPr>
          </a:lstStyle>
          <a:p>
            <a:pPr>
              <a:defRPr/>
            </a:pPr>
            <a:fld id="{21A9F213-11DA-4842-B07D-2C3776EEA72E}" type="slidenum">
              <a:rPr lang="en-CA" altLang="en-US"/>
              <a:pPr>
                <a:defRPr/>
              </a:pPr>
              <a:t>‹#›</a:t>
            </a:fld>
            <a:endParaRPr lang="en-CA" altLang="en-US"/>
          </a:p>
        </p:txBody>
      </p:sp>
    </p:spTree>
    <p:extLst>
      <p:ext uri="{BB962C8B-B14F-4D97-AF65-F5344CB8AC3E}">
        <p14:creationId xmlns:p14="http://schemas.microsoft.com/office/powerpoint/2010/main" val="3867772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274638"/>
            <a:ext cx="2058988" cy="5880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29325" cy="5880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a:ln/>
        </p:spPr>
        <p:txBody>
          <a:bodyPr/>
          <a:lstStyle>
            <a:lvl1pPr>
              <a:defRPr/>
            </a:lvl1pPr>
          </a:lstStyle>
          <a:p>
            <a:pPr>
              <a:defRPr/>
            </a:pPr>
            <a:fld id="{701B3244-FB8C-4368-A53F-6B970874A6DA}" type="slidenum">
              <a:rPr lang="en-CA" altLang="en-US"/>
              <a:pPr>
                <a:defRPr/>
              </a:pPr>
              <a:t>‹#›</a:t>
            </a:fld>
            <a:endParaRPr lang="en-CA" altLang="en-US"/>
          </a:p>
        </p:txBody>
      </p:sp>
    </p:spTree>
    <p:extLst>
      <p:ext uri="{BB962C8B-B14F-4D97-AF65-F5344CB8AC3E}">
        <p14:creationId xmlns:p14="http://schemas.microsoft.com/office/powerpoint/2010/main" val="754392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owerpoint Slid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8113"/>
            <a:ext cx="9144000" cy="699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spect="1" noChangeArrowheads="1"/>
          </p:cNvSpPr>
          <p:nvPr userDrawn="1"/>
        </p:nvSpPr>
        <p:spPr bwMode="auto">
          <a:xfrm>
            <a:off x="0" y="-171450"/>
            <a:ext cx="9251950" cy="7200900"/>
          </a:xfrm>
          <a:prstGeom prst="rect">
            <a:avLst/>
          </a:prstGeom>
          <a:noFill/>
          <a:ln>
            <a:noFill/>
          </a:ln>
          <a:effectLst/>
          <a:extLst>
            <a:ext uri="{909E8E84-426E-40dd-AFC4-6F175D3DCCD1}"/>
            <a:ext uri="{91240B29-F687-4f45-9708-019B960494DF}"/>
            <a:ext uri="{AF507438-7753-43e0-B8FC-AC1667EBCBE1}"/>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mtClean="0">
              <a:solidFill>
                <a:srgbClr val="000000"/>
              </a:solidFill>
              <a:ea typeface="ＭＳ Ｐゴシック" charset="0"/>
            </a:endParaRPr>
          </a:p>
        </p:txBody>
      </p:sp>
      <p:sp>
        <p:nvSpPr>
          <p:cNvPr id="5122" name="Rectangle 2"/>
          <p:cNvSpPr>
            <a:spLocks noGrp="1" noChangeArrowheads="1"/>
          </p:cNvSpPr>
          <p:nvPr>
            <p:ph type="ctrTitle"/>
          </p:nvPr>
        </p:nvSpPr>
        <p:spPr>
          <a:xfrm>
            <a:off x="685800" y="2130425"/>
            <a:ext cx="7772400" cy="1470025"/>
          </a:xfrm>
        </p:spPr>
        <p:txBody>
          <a:bodyPr/>
          <a:lstStyle>
            <a:lvl1pPr>
              <a:defRPr/>
            </a:lvl1pPr>
          </a:lstStyle>
          <a:p>
            <a:pPr lvl="0"/>
            <a:r>
              <a:rPr lang="en-CA" altLang="en-US" noProof="0" smtClean="0"/>
              <a:t>Click to edit Master title style</a:t>
            </a:r>
          </a:p>
        </p:txBody>
      </p:sp>
      <p:sp>
        <p:nvSpPr>
          <p:cNvPr id="5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CA" altLang="en-US" noProof="0" smtClean="0"/>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CA" altLang="en-US"/>
          </a:p>
        </p:txBody>
      </p:sp>
      <p:sp>
        <p:nvSpPr>
          <p:cNvPr id="7" name="Rectangle 5"/>
          <p:cNvSpPr>
            <a:spLocks noGrp="1" noChangeArrowheads="1"/>
          </p:cNvSpPr>
          <p:nvPr>
            <p:ph type="ftr" sz="quarter" idx="11"/>
          </p:nvPr>
        </p:nvSpPr>
        <p:spPr/>
        <p:txBody>
          <a:bodyPr/>
          <a:lstStyle>
            <a:lvl1pPr>
              <a:defRPr/>
            </a:lvl1pPr>
          </a:lstStyle>
          <a:p>
            <a:pPr>
              <a:defRPr/>
            </a:pPr>
            <a:endParaRPr lang="en-CA" altLang="en-US"/>
          </a:p>
        </p:txBody>
      </p:sp>
      <p:sp>
        <p:nvSpPr>
          <p:cNvPr id="8"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1233C765-75E9-44B7-8831-78601C7A7C7F}" type="slidenum">
              <a:rPr lang="en-CA"/>
              <a:pPr>
                <a:defRPr/>
              </a:pPr>
              <a:t>‹#›</a:t>
            </a:fld>
            <a:endParaRPr lang="en-CA"/>
          </a:p>
        </p:txBody>
      </p:sp>
    </p:spTree>
    <p:extLst>
      <p:ext uri="{BB962C8B-B14F-4D97-AF65-F5344CB8AC3E}">
        <p14:creationId xmlns:p14="http://schemas.microsoft.com/office/powerpoint/2010/main" val="3345168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a:defRPr/>
            </a:lvl1pPr>
          </a:lstStyle>
          <a:p>
            <a:pPr>
              <a:defRPr/>
            </a:pPr>
            <a:endParaRPr lang="en-CA" altLang="en-US"/>
          </a:p>
        </p:txBody>
      </p:sp>
      <p:sp>
        <p:nvSpPr>
          <p:cNvPr id="5" name="Rectangle 5"/>
          <p:cNvSpPr>
            <a:spLocks noGrp="1" noChangeArrowheads="1"/>
          </p:cNvSpPr>
          <p:nvPr>
            <p:ph type="ftr" sz="quarter" idx="11"/>
          </p:nvPr>
        </p:nvSpPr>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33487BD8-5336-4CE3-BC80-3C5A997944E5}" type="slidenum">
              <a:rPr lang="en-CA"/>
              <a:pPr>
                <a:defRPr/>
              </a:pPr>
              <a:t>‹#›</a:t>
            </a:fld>
            <a:endParaRPr lang="en-CA"/>
          </a:p>
        </p:txBody>
      </p:sp>
    </p:spTree>
    <p:extLst>
      <p:ext uri="{BB962C8B-B14F-4D97-AF65-F5344CB8AC3E}">
        <p14:creationId xmlns:p14="http://schemas.microsoft.com/office/powerpoint/2010/main" val="207772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CA" altLang="en-US"/>
          </a:p>
        </p:txBody>
      </p:sp>
      <p:sp>
        <p:nvSpPr>
          <p:cNvPr id="5" name="Rectangle 5"/>
          <p:cNvSpPr>
            <a:spLocks noGrp="1" noChangeArrowheads="1"/>
          </p:cNvSpPr>
          <p:nvPr>
            <p:ph type="ftr" sz="quarter" idx="11"/>
          </p:nvPr>
        </p:nvSpPr>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75586AC1-5508-4F83-A010-EB24E781CBD9}" type="slidenum">
              <a:rPr lang="en-CA"/>
              <a:pPr>
                <a:defRPr/>
              </a:pPr>
              <a:t>‹#›</a:t>
            </a:fld>
            <a:endParaRPr lang="en-CA"/>
          </a:p>
        </p:txBody>
      </p:sp>
    </p:spTree>
    <p:extLst>
      <p:ext uri="{BB962C8B-B14F-4D97-AF65-F5344CB8AC3E}">
        <p14:creationId xmlns:p14="http://schemas.microsoft.com/office/powerpoint/2010/main" val="1715548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59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p:txBody>
          <a:bodyPr/>
          <a:lstStyle>
            <a:lvl1pPr>
              <a:defRPr/>
            </a:lvl1pPr>
          </a:lstStyle>
          <a:p>
            <a:pPr>
              <a:defRPr/>
            </a:pPr>
            <a:endParaRPr lang="en-CA" altLang="en-US"/>
          </a:p>
        </p:txBody>
      </p:sp>
      <p:sp>
        <p:nvSpPr>
          <p:cNvPr id="6" name="Rectangle 5"/>
          <p:cNvSpPr>
            <a:spLocks noGrp="1" noChangeArrowheads="1"/>
          </p:cNvSpPr>
          <p:nvPr>
            <p:ph type="ftr" sz="quarter" idx="11"/>
          </p:nvPr>
        </p:nvSpPr>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1A49EA02-829A-402B-AB19-BC5AC22981DD}" type="slidenum">
              <a:rPr lang="en-CA"/>
              <a:pPr>
                <a:defRPr/>
              </a:pPr>
              <a:t>‹#›</a:t>
            </a:fld>
            <a:endParaRPr lang="en-CA"/>
          </a:p>
        </p:txBody>
      </p:sp>
    </p:spTree>
    <p:extLst>
      <p:ext uri="{BB962C8B-B14F-4D97-AF65-F5344CB8AC3E}">
        <p14:creationId xmlns:p14="http://schemas.microsoft.com/office/powerpoint/2010/main" val="1808471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p:txBody>
          <a:bodyPr/>
          <a:lstStyle>
            <a:lvl1pPr>
              <a:defRPr/>
            </a:lvl1pPr>
          </a:lstStyle>
          <a:p>
            <a:pPr>
              <a:defRPr/>
            </a:pPr>
            <a:endParaRPr lang="en-CA" altLang="en-US"/>
          </a:p>
        </p:txBody>
      </p:sp>
      <p:sp>
        <p:nvSpPr>
          <p:cNvPr id="8" name="Rectangle 5"/>
          <p:cNvSpPr>
            <a:spLocks noGrp="1" noChangeArrowheads="1"/>
          </p:cNvSpPr>
          <p:nvPr>
            <p:ph type="ftr" sz="quarter" idx="11"/>
          </p:nvPr>
        </p:nvSpPr>
        <p:spPr/>
        <p:txBody>
          <a:bodyPr/>
          <a:lstStyle>
            <a:lvl1pPr>
              <a:defRPr/>
            </a:lvl1pPr>
          </a:lstStyle>
          <a:p>
            <a:pPr>
              <a:defRPr/>
            </a:pPr>
            <a:endParaRPr lang="en-CA" altLang="en-US"/>
          </a:p>
        </p:txBody>
      </p:sp>
      <p:sp>
        <p:nvSpPr>
          <p:cNvPr id="9"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AE3A1B8E-4D4C-45D6-988A-7C8DC9A125B3}" type="slidenum">
              <a:rPr lang="en-CA"/>
              <a:pPr>
                <a:defRPr/>
              </a:pPr>
              <a:t>‹#›</a:t>
            </a:fld>
            <a:endParaRPr lang="en-CA"/>
          </a:p>
        </p:txBody>
      </p:sp>
    </p:spTree>
    <p:extLst>
      <p:ext uri="{BB962C8B-B14F-4D97-AF65-F5344CB8AC3E}">
        <p14:creationId xmlns:p14="http://schemas.microsoft.com/office/powerpoint/2010/main" val="123450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p:txBody>
          <a:bodyPr/>
          <a:lstStyle>
            <a:lvl1pPr>
              <a:defRPr/>
            </a:lvl1pPr>
          </a:lstStyle>
          <a:p>
            <a:pPr>
              <a:defRPr/>
            </a:pPr>
            <a:endParaRPr lang="en-CA" altLang="en-US"/>
          </a:p>
        </p:txBody>
      </p:sp>
      <p:sp>
        <p:nvSpPr>
          <p:cNvPr id="4" name="Rectangle 5"/>
          <p:cNvSpPr>
            <a:spLocks noGrp="1" noChangeArrowheads="1"/>
          </p:cNvSpPr>
          <p:nvPr>
            <p:ph type="ftr" sz="quarter" idx="11"/>
          </p:nvPr>
        </p:nvSpPr>
        <p:spPr/>
        <p:txBody>
          <a:bodyPr/>
          <a:lstStyle>
            <a:lvl1pPr>
              <a:defRPr/>
            </a:lvl1pPr>
          </a:lstStyle>
          <a:p>
            <a:pPr>
              <a:defRPr/>
            </a:pPr>
            <a:endParaRPr lang="en-CA" altLang="en-US"/>
          </a:p>
        </p:txBody>
      </p:sp>
      <p:sp>
        <p:nvSpPr>
          <p:cNvPr id="5"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43F2DB03-C17D-428F-9BA6-A068A26A0C90}" type="slidenum">
              <a:rPr lang="en-CA"/>
              <a:pPr>
                <a:defRPr/>
              </a:pPr>
              <a:t>‹#›</a:t>
            </a:fld>
            <a:endParaRPr lang="en-CA"/>
          </a:p>
        </p:txBody>
      </p:sp>
    </p:spTree>
    <p:extLst>
      <p:ext uri="{BB962C8B-B14F-4D97-AF65-F5344CB8AC3E}">
        <p14:creationId xmlns:p14="http://schemas.microsoft.com/office/powerpoint/2010/main" val="2195687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CA" altLang="en-US"/>
          </a:p>
        </p:txBody>
      </p:sp>
      <p:sp>
        <p:nvSpPr>
          <p:cNvPr id="3" name="Rectangle 5"/>
          <p:cNvSpPr>
            <a:spLocks noGrp="1" noChangeArrowheads="1"/>
          </p:cNvSpPr>
          <p:nvPr>
            <p:ph type="ftr" sz="quarter" idx="11"/>
          </p:nvPr>
        </p:nvSpPr>
        <p:spPr/>
        <p:txBody>
          <a:bodyPr/>
          <a:lstStyle>
            <a:lvl1pPr>
              <a:defRPr/>
            </a:lvl1pPr>
          </a:lstStyle>
          <a:p>
            <a:pPr>
              <a:defRPr/>
            </a:pPr>
            <a:endParaRPr lang="en-CA" altLang="en-US"/>
          </a:p>
        </p:txBody>
      </p:sp>
      <p:sp>
        <p:nvSpPr>
          <p:cNvPr id="4"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2A57D0E0-ABA8-42A4-85C4-D8F1173A7A57}" type="slidenum">
              <a:rPr lang="en-CA"/>
              <a:pPr>
                <a:defRPr/>
              </a:pPr>
              <a:t>‹#›</a:t>
            </a:fld>
            <a:endParaRPr lang="en-CA"/>
          </a:p>
        </p:txBody>
      </p:sp>
    </p:spTree>
    <p:extLst>
      <p:ext uri="{BB962C8B-B14F-4D97-AF65-F5344CB8AC3E}">
        <p14:creationId xmlns:p14="http://schemas.microsoft.com/office/powerpoint/2010/main" val="3303163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CA" altLang="en-US"/>
          </a:p>
        </p:txBody>
      </p:sp>
      <p:sp>
        <p:nvSpPr>
          <p:cNvPr id="6" name="Rectangle 5"/>
          <p:cNvSpPr>
            <a:spLocks noGrp="1" noChangeArrowheads="1"/>
          </p:cNvSpPr>
          <p:nvPr>
            <p:ph type="ftr" sz="quarter" idx="11"/>
          </p:nvPr>
        </p:nvSpPr>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95A7B83B-5E6D-47F2-B5DB-0D3EC7F0B9C2}" type="slidenum">
              <a:rPr lang="en-CA"/>
              <a:pPr>
                <a:defRPr/>
              </a:pPr>
              <a:t>‹#›</a:t>
            </a:fld>
            <a:endParaRPr lang="en-CA"/>
          </a:p>
        </p:txBody>
      </p:sp>
    </p:spTree>
    <p:extLst>
      <p:ext uri="{BB962C8B-B14F-4D97-AF65-F5344CB8AC3E}">
        <p14:creationId xmlns:p14="http://schemas.microsoft.com/office/powerpoint/2010/main" val="3489684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300D94-EF65-4B58-8CED-17D4DBE2CCEB}" type="slidenum">
              <a:rPr lang="en-CA" altLang="en-US"/>
              <a:pPr>
                <a:defRPr/>
              </a:pPr>
              <a:t>‹#›</a:t>
            </a:fld>
            <a:endParaRPr lang="en-CA" altLang="en-US"/>
          </a:p>
        </p:txBody>
      </p:sp>
    </p:spTree>
    <p:extLst>
      <p:ext uri="{BB962C8B-B14F-4D97-AF65-F5344CB8AC3E}">
        <p14:creationId xmlns:p14="http://schemas.microsoft.com/office/powerpoint/2010/main" val="2337602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CA" altLang="en-US"/>
          </a:p>
        </p:txBody>
      </p:sp>
      <p:sp>
        <p:nvSpPr>
          <p:cNvPr id="6" name="Rectangle 5"/>
          <p:cNvSpPr>
            <a:spLocks noGrp="1" noChangeArrowheads="1"/>
          </p:cNvSpPr>
          <p:nvPr>
            <p:ph type="ftr" sz="quarter" idx="11"/>
          </p:nvPr>
        </p:nvSpPr>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62F7A598-3525-4227-8B35-B6F584185FC4}" type="slidenum">
              <a:rPr lang="en-CA"/>
              <a:pPr>
                <a:defRPr/>
              </a:pPr>
              <a:t>‹#›</a:t>
            </a:fld>
            <a:endParaRPr lang="en-CA"/>
          </a:p>
        </p:txBody>
      </p:sp>
    </p:spTree>
    <p:extLst>
      <p:ext uri="{BB962C8B-B14F-4D97-AF65-F5344CB8AC3E}">
        <p14:creationId xmlns:p14="http://schemas.microsoft.com/office/powerpoint/2010/main" val="4259550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a:defRPr/>
            </a:lvl1pPr>
          </a:lstStyle>
          <a:p>
            <a:pPr>
              <a:defRPr/>
            </a:pPr>
            <a:endParaRPr lang="en-CA" altLang="en-US"/>
          </a:p>
        </p:txBody>
      </p:sp>
      <p:sp>
        <p:nvSpPr>
          <p:cNvPr id="5" name="Rectangle 5"/>
          <p:cNvSpPr>
            <a:spLocks noGrp="1" noChangeArrowheads="1"/>
          </p:cNvSpPr>
          <p:nvPr>
            <p:ph type="ftr" sz="quarter" idx="11"/>
          </p:nvPr>
        </p:nvSpPr>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B7EA2F48-8057-4564-812C-8F8EC04D9BBC}" type="slidenum">
              <a:rPr lang="en-CA"/>
              <a:pPr>
                <a:defRPr/>
              </a:pPr>
              <a:t>‹#›</a:t>
            </a:fld>
            <a:endParaRPr lang="en-CA"/>
          </a:p>
        </p:txBody>
      </p:sp>
    </p:spTree>
    <p:extLst>
      <p:ext uri="{BB962C8B-B14F-4D97-AF65-F5344CB8AC3E}">
        <p14:creationId xmlns:p14="http://schemas.microsoft.com/office/powerpoint/2010/main" val="3607383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274638"/>
            <a:ext cx="2058988" cy="5880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29325" cy="5880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a:defRPr/>
            </a:lvl1pPr>
          </a:lstStyle>
          <a:p>
            <a:pPr>
              <a:defRPr/>
            </a:pPr>
            <a:endParaRPr lang="en-CA" altLang="en-US"/>
          </a:p>
        </p:txBody>
      </p:sp>
      <p:sp>
        <p:nvSpPr>
          <p:cNvPr id="5" name="Rectangle 5"/>
          <p:cNvSpPr>
            <a:spLocks noGrp="1" noChangeArrowheads="1"/>
          </p:cNvSpPr>
          <p:nvPr>
            <p:ph type="ftr" sz="quarter" idx="11"/>
          </p:nvPr>
        </p:nvSpPr>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AC911492-3E1E-4149-BBA0-21DF540FFD69}" type="slidenum">
              <a:rPr lang="en-CA"/>
              <a:pPr>
                <a:defRPr/>
              </a:pPr>
              <a:t>‹#›</a:t>
            </a:fld>
            <a:endParaRPr lang="en-CA"/>
          </a:p>
        </p:txBody>
      </p:sp>
    </p:spTree>
    <p:extLst>
      <p:ext uri="{BB962C8B-B14F-4D97-AF65-F5344CB8AC3E}">
        <p14:creationId xmlns:p14="http://schemas.microsoft.com/office/powerpoint/2010/main" val="139725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a:ln/>
        </p:spPr>
        <p:txBody>
          <a:bodyPr/>
          <a:lstStyle>
            <a:lvl1pPr>
              <a:defRPr/>
            </a:lvl1pPr>
          </a:lstStyle>
          <a:p>
            <a:pPr>
              <a:defRPr/>
            </a:pPr>
            <a:fld id="{669D1CCC-25A7-482B-87C5-C5C95DE8E830}" type="slidenum">
              <a:rPr lang="en-CA" altLang="en-US"/>
              <a:pPr>
                <a:defRPr/>
              </a:pPr>
              <a:t>‹#›</a:t>
            </a:fld>
            <a:endParaRPr lang="en-CA" altLang="en-US"/>
          </a:p>
        </p:txBody>
      </p:sp>
    </p:spTree>
    <p:extLst>
      <p:ext uri="{BB962C8B-B14F-4D97-AF65-F5344CB8AC3E}">
        <p14:creationId xmlns:p14="http://schemas.microsoft.com/office/powerpoint/2010/main" val="43448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59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a:ln/>
        </p:spPr>
        <p:txBody>
          <a:bodyPr/>
          <a:lstStyle>
            <a:lvl1pPr>
              <a:defRPr/>
            </a:lvl1pPr>
          </a:lstStyle>
          <a:p>
            <a:pPr>
              <a:defRPr/>
            </a:pPr>
            <a:fld id="{2A4512C3-FAF9-4A56-9934-52E50041FEAC}" type="slidenum">
              <a:rPr lang="en-CA" altLang="en-US"/>
              <a:pPr>
                <a:defRPr/>
              </a:pPr>
              <a:t>‹#›</a:t>
            </a:fld>
            <a:endParaRPr lang="en-CA" altLang="en-US"/>
          </a:p>
        </p:txBody>
      </p:sp>
    </p:spTree>
    <p:extLst>
      <p:ext uri="{BB962C8B-B14F-4D97-AF65-F5344CB8AC3E}">
        <p14:creationId xmlns:p14="http://schemas.microsoft.com/office/powerpoint/2010/main" val="556250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9" name="Rectangle 6"/>
          <p:cNvSpPr>
            <a:spLocks noGrp="1" noChangeArrowheads="1"/>
          </p:cNvSpPr>
          <p:nvPr>
            <p:ph type="sldNum" sz="quarter" idx="12"/>
          </p:nvPr>
        </p:nvSpPr>
        <p:spPr>
          <a:ln/>
        </p:spPr>
        <p:txBody>
          <a:bodyPr/>
          <a:lstStyle>
            <a:lvl1pPr>
              <a:defRPr/>
            </a:lvl1pPr>
          </a:lstStyle>
          <a:p>
            <a:pPr>
              <a:defRPr/>
            </a:pPr>
            <a:fld id="{442EA763-26BB-43E8-8AA8-E24E61F9EF5A}" type="slidenum">
              <a:rPr lang="en-CA" altLang="en-US"/>
              <a:pPr>
                <a:defRPr/>
              </a:pPr>
              <a:t>‹#›</a:t>
            </a:fld>
            <a:endParaRPr lang="en-CA" altLang="en-US"/>
          </a:p>
        </p:txBody>
      </p:sp>
    </p:spTree>
    <p:extLst>
      <p:ext uri="{BB962C8B-B14F-4D97-AF65-F5344CB8AC3E}">
        <p14:creationId xmlns:p14="http://schemas.microsoft.com/office/powerpoint/2010/main" val="1256049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5" name="Rectangle 6"/>
          <p:cNvSpPr>
            <a:spLocks noGrp="1" noChangeArrowheads="1"/>
          </p:cNvSpPr>
          <p:nvPr>
            <p:ph type="sldNum" sz="quarter" idx="12"/>
          </p:nvPr>
        </p:nvSpPr>
        <p:spPr>
          <a:ln/>
        </p:spPr>
        <p:txBody>
          <a:bodyPr/>
          <a:lstStyle>
            <a:lvl1pPr>
              <a:defRPr/>
            </a:lvl1pPr>
          </a:lstStyle>
          <a:p>
            <a:pPr>
              <a:defRPr/>
            </a:pPr>
            <a:fld id="{005BD3AF-ECC7-4A71-96D1-F6C818772800}" type="slidenum">
              <a:rPr lang="en-CA" altLang="en-US"/>
              <a:pPr>
                <a:defRPr/>
              </a:pPr>
              <a:t>‹#›</a:t>
            </a:fld>
            <a:endParaRPr lang="en-CA" altLang="en-US"/>
          </a:p>
        </p:txBody>
      </p:sp>
    </p:spTree>
    <p:extLst>
      <p:ext uri="{BB962C8B-B14F-4D97-AF65-F5344CB8AC3E}">
        <p14:creationId xmlns:p14="http://schemas.microsoft.com/office/powerpoint/2010/main" val="3380743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4" name="Rectangle 6"/>
          <p:cNvSpPr>
            <a:spLocks noGrp="1" noChangeArrowheads="1"/>
          </p:cNvSpPr>
          <p:nvPr>
            <p:ph type="sldNum" sz="quarter" idx="12"/>
          </p:nvPr>
        </p:nvSpPr>
        <p:spPr>
          <a:ln/>
        </p:spPr>
        <p:txBody>
          <a:bodyPr/>
          <a:lstStyle>
            <a:lvl1pPr>
              <a:defRPr/>
            </a:lvl1pPr>
          </a:lstStyle>
          <a:p>
            <a:pPr>
              <a:defRPr/>
            </a:pPr>
            <a:fld id="{91D247EF-9890-425C-A204-A510D1D36BA4}" type="slidenum">
              <a:rPr lang="en-CA" altLang="en-US"/>
              <a:pPr>
                <a:defRPr/>
              </a:pPr>
              <a:t>‹#›</a:t>
            </a:fld>
            <a:endParaRPr lang="en-CA" altLang="en-US"/>
          </a:p>
        </p:txBody>
      </p:sp>
    </p:spTree>
    <p:extLst>
      <p:ext uri="{BB962C8B-B14F-4D97-AF65-F5344CB8AC3E}">
        <p14:creationId xmlns:p14="http://schemas.microsoft.com/office/powerpoint/2010/main" val="1894708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a:ln/>
        </p:spPr>
        <p:txBody>
          <a:bodyPr/>
          <a:lstStyle>
            <a:lvl1pPr>
              <a:defRPr/>
            </a:lvl1pPr>
          </a:lstStyle>
          <a:p>
            <a:pPr>
              <a:defRPr/>
            </a:pPr>
            <a:fld id="{0531F97B-4C13-4073-9087-C064BBCE7D55}" type="slidenum">
              <a:rPr lang="en-CA" altLang="en-US"/>
              <a:pPr>
                <a:defRPr/>
              </a:pPr>
              <a:t>‹#›</a:t>
            </a:fld>
            <a:endParaRPr lang="en-CA" altLang="en-US"/>
          </a:p>
        </p:txBody>
      </p:sp>
    </p:spTree>
    <p:extLst>
      <p:ext uri="{BB962C8B-B14F-4D97-AF65-F5344CB8AC3E}">
        <p14:creationId xmlns:p14="http://schemas.microsoft.com/office/powerpoint/2010/main" val="209956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a:ln/>
        </p:spPr>
        <p:txBody>
          <a:bodyPr/>
          <a:lstStyle>
            <a:lvl1pPr>
              <a:defRPr/>
            </a:lvl1pPr>
          </a:lstStyle>
          <a:p>
            <a:pPr>
              <a:defRPr/>
            </a:pPr>
            <a:fld id="{29DEBB5F-0961-48E5-A6AA-24AF570FA4B6}" type="slidenum">
              <a:rPr lang="en-CA" altLang="en-US"/>
              <a:pPr>
                <a:defRPr/>
              </a:pPr>
              <a:t>‹#›</a:t>
            </a:fld>
            <a:endParaRPr lang="en-CA" altLang="en-US"/>
          </a:p>
        </p:txBody>
      </p:sp>
    </p:spTree>
    <p:extLst>
      <p:ext uri="{BB962C8B-B14F-4D97-AF65-F5344CB8AC3E}">
        <p14:creationId xmlns:p14="http://schemas.microsoft.com/office/powerpoint/2010/main" val="4294777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p>
        </p:txBody>
      </p:sp>
      <p:sp>
        <p:nvSpPr>
          <p:cNvPr id="1027" name="Rectangle 3"/>
          <p:cNvSpPr>
            <a:spLocks noGrp="1" noChangeArrowheads="1"/>
          </p:cNvSpPr>
          <p:nvPr>
            <p:ph type="body" idx="1"/>
          </p:nvPr>
        </p:nvSpPr>
        <p:spPr bwMode="auto">
          <a:xfrm>
            <a:off x="468313" y="16287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Arial" charset="0"/>
                <a:cs typeface="Arial" charset="0"/>
              </a:defRPr>
            </a:lvl1pPr>
          </a:lstStyle>
          <a:p>
            <a:pPr>
              <a:defRPr/>
            </a:pPr>
            <a:endParaRPr lang="en-CA"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CA"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B2C762E-CE7F-404C-B254-576FC68E8379}" type="slidenum">
              <a:rPr lang="en-CA" altLang="en-US"/>
              <a:pPr>
                <a:defRPr/>
              </a:pPr>
              <a:t>‹#›</a:t>
            </a:fld>
            <a:endParaRPr lang="en-CA" altLang="en-US"/>
          </a:p>
        </p:txBody>
      </p:sp>
      <p:pic>
        <p:nvPicPr>
          <p:cNvPr id="1031" name="Picture 7" descr="Powerpoint Slid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50"/>
            <a:ext cx="88392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34"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venir LT 45 Book" pitchFamily="18" charset="0"/>
          <a:cs typeface="Arial" charset="0"/>
        </a:defRPr>
      </a:lvl2pPr>
      <a:lvl3pPr algn="ctr" rtl="0" eaLnBrk="0" fontAlgn="base" hangingPunct="0">
        <a:spcBef>
          <a:spcPct val="0"/>
        </a:spcBef>
        <a:spcAft>
          <a:spcPct val="0"/>
        </a:spcAft>
        <a:defRPr sz="4400">
          <a:solidFill>
            <a:schemeClr val="tx2"/>
          </a:solidFill>
          <a:latin typeface="Avenir LT 45 Book" pitchFamily="18" charset="0"/>
          <a:cs typeface="Arial" charset="0"/>
        </a:defRPr>
      </a:lvl3pPr>
      <a:lvl4pPr algn="ctr" rtl="0" eaLnBrk="0" fontAlgn="base" hangingPunct="0">
        <a:spcBef>
          <a:spcPct val="0"/>
        </a:spcBef>
        <a:spcAft>
          <a:spcPct val="0"/>
        </a:spcAft>
        <a:defRPr sz="4400">
          <a:solidFill>
            <a:schemeClr val="tx2"/>
          </a:solidFill>
          <a:latin typeface="Avenir LT 45 Book" pitchFamily="18" charset="0"/>
          <a:cs typeface="Arial" charset="0"/>
        </a:defRPr>
      </a:lvl4pPr>
      <a:lvl5pPr algn="ctr" rtl="0" eaLnBrk="0" fontAlgn="base" hangingPunct="0">
        <a:spcBef>
          <a:spcPct val="0"/>
        </a:spcBef>
        <a:spcAft>
          <a:spcPct val="0"/>
        </a:spcAft>
        <a:defRPr sz="4400">
          <a:solidFill>
            <a:schemeClr val="tx2"/>
          </a:solidFill>
          <a:latin typeface="Avenir LT 45 Book" pitchFamily="18" charset="0"/>
          <a:cs typeface="Arial" charset="0"/>
        </a:defRPr>
      </a:lvl5pPr>
      <a:lvl6pPr marL="457200" algn="ctr" rtl="0" fontAlgn="base">
        <a:spcBef>
          <a:spcPct val="0"/>
        </a:spcBef>
        <a:spcAft>
          <a:spcPct val="0"/>
        </a:spcAft>
        <a:defRPr sz="4400">
          <a:solidFill>
            <a:schemeClr val="tx2"/>
          </a:solidFill>
          <a:latin typeface="Avenir LT 45 Book" pitchFamily="18" charset="0"/>
          <a:cs typeface="Arial" charset="0"/>
        </a:defRPr>
      </a:lvl6pPr>
      <a:lvl7pPr marL="914400" algn="ctr" rtl="0" fontAlgn="base">
        <a:spcBef>
          <a:spcPct val="0"/>
        </a:spcBef>
        <a:spcAft>
          <a:spcPct val="0"/>
        </a:spcAft>
        <a:defRPr sz="4400">
          <a:solidFill>
            <a:schemeClr val="tx2"/>
          </a:solidFill>
          <a:latin typeface="Avenir LT 45 Book" pitchFamily="18" charset="0"/>
          <a:cs typeface="Arial" charset="0"/>
        </a:defRPr>
      </a:lvl7pPr>
      <a:lvl8pPr marL="1371600" algn="ctr" rtl="0" fontAlgn="base">
        <a:spcBef>
          <a:spcPct val="0"/>
        </a:spcBef>
        <a:spcAft>
          <a:spcPct val="0"/>
        </a:spcAft>
        <a:defRPr sz="4400">
          <a:solidFill>
            <a:schemeClr val="tx2"/>
          </a:solidFill>
          <a:latin typeface="Avenir LT 45 Book" pitchFamily="18" charset="0"/>
          <a:cs typeface="Arial" charset="0"/>
        </a:defRPr>
      </a:lvl8pPr>
      <a:lvl9pPr marL="1828800" algn="ctr" rtl="0" fontAlgn="base">
        <a:spcBef>
          <a:spcPct val="0"/>
        </a:spcBef>
        <a:spcAft>
          <a:spcPct val="0"/>
        </a:spcAft>
        <a:defRPr sz="4400">
          <a:solidFill>
            <a:schemeClr val="tx2"/>
          </a:solidFill>
          <a:latin typeface="Avenir LT 45 Book"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p>
        </p:txBody>
      </p:sp>
      <p:sp>
        <p:nvSpPr>
          <p:cNvPr id="2051" name="Rectangle 3"/>
          <p:cNvSpPr>
            <a:spLocks noGrp="1" noChangeArrowheads="1"/>
          </p:cNvSpPr>
          <p:nvPr>
            <p:ph type="body" idx="1"/>
          </p:nvPr>
        </p:nvSpPr>
        <p:spPr bwMode="auto">
          <a:xfrm>
            <a:off x="468313" y="162877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ea typeface="+mn-ea"/>
                <a:cs typeface="Arial" charset="0"/>
              </a:defRPr>
            </a:lvl1pPr>
          </a:lstStyle>
          <a:p>
            <a:pPr>
              <a:defRPr/>
            </a:pPr>
            <a:endParaRPr lang="en-CA"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Arial" charset="0"/>
              </a:defRPr>
            </a:lvl1pPr>
          </a:lstStyle>
          <a:p>
            <a:pPr>
              <a:defRPr/>
            </a:pPr>
            <a:endParaRPr lang="en-CA"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ＭＳ Ｐゴシック" charset="0"/>
                <a:cs typeface="Arial" charset="0"/>
              </a:defRPr>
            </a:lvl1pPr>
          </a:lstStyle>
          <a:p>
            <a:pPr>
              <a:defRPr/>
            </a:pPr>
            <a:fld id="{D0BFB5EC-8CFA-4B7F-B4DD-D0F651CDCEC9}" type="slidenum">
              <a:rPr lang="en-CA"/>
              <a:pPr>
                <a:defRPr/>
              </a:pPr>
              <a:t>‹#›</a:t>
            </a:fld>
            <a:endParaRPr lang="en-CA"/>
          </a:p>
        </p:txBody>
      </p:sp>
      <p:pic>
        <p:nvPicPr>
          <p:cNvPr id="2055" name="Picture 7" descr="Powerpoint Slid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50"/>
            <a:ext cx="88392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charset="0"/>
        </a:defRPr>
      </a:lvl5pPr>
      <a:lvl6pPr marL="457200" algn="ctr" rtl="0" fontAlgn="base">
        <a:spcBef>
          <a:spcPct val="0"/>
        </a:spcBef>
        <a:spcAft>
          <a:spcPct val="0"/>
        </a:spcAft>
        <a:defRPr sz="4400">
          <a:solidFill>
            <a:schemeClr val="tx2"/>
          </a:solidFill>
          <a:latin typeface="Avenir LT 45 Book" pitchFamily="18" charset="0"/>
          <a:cs typeface="Arial" charset="0"/>
        </a:defRPr>
      </a:lvl6pPr>
      <a:lvl7pPr marL="914400" algn="ctr" rtl="0" fontAlgn="base">
        <a:spcBef>
          <a:spcPct val="0"/>
        </a:spcBef>
        <a:spcAft>
          <a:spcPct val="0"/>
        </a:spcAft>
        <a:defRPr sz="4400">
          <a:solidFill>
            <a:schemeClr val="tx2"/>
          </a:solidFill>
          <a:latin typeface="Avenir LT 45 Book" pitchFamily="18" charset="0"/>
          <a:cs typeface="Arial" charset="0"/>
        </a:defRPr>
      </a:lvl7pPr>
      <a:lvl8pPr marL="1371600" algn="ctr" rtl="0" fontAlgn="base">
        <a:spcBef>
          <a:spcPct val="0"/>
        </a:spcBef>
        <a:spcAft>
          <a:spcPct val="0"/>
        </a:spcAft>
        <a:defRPr sz="4400">
          <a:solidFill>
            <a:schemeClr val="tx2"/>
          </a:solidFill>
          <a:latin typeface="Avenir LT 45 Book" pitchFamily="18" charset="0"/>
          <a:cs typeface="Arial" charset="0"/>
        </a:defRPr>
      </a:lvl8pPr>
      <a:lvl9pPr marL="1828800" algn="ctr" rtl="0" fontAlgn="base">
        <a:spcBef>
          <a:spcPct val="0"/>
        </a:spcBef>
        <a:spcAft>
          <a:spcPct val="0"/>
        </a:spcAft>
        <a:defRPr sz="4400">
          <a:solidFill>
            <a:schemeClr val="tx2"/>
          </a:solidFill>
          <a:latin typeface="Avenir LT 45 Book"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anose="020B0600070205080204"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0638"/>
            <a:ext cx="8229600" cy="1143000"/>
          </a:xfrm>
        </p:spPr>
        <p:txBody>
          <a:bodyPr/>
          <a:lstStyle/>
          <a:p>
            <a:r>
              <a:rPr lang="en-US" altLang="en-US" smtClean="0">
                <a:solidFill>
                  <a:srgbClr val="0070C0"/>
                </a:solidFill>
                <a:ea typeface="ＭＳ Ｐゴシック" panose="020B0600070205080204" pitchFamily="34" charset="-128"/>
                <a:cs typeface="Arial" panose="020B0604020202020204" pitchFamily="34" charset="0"/>
              </a:rPr>
              <a:t>Poverty Myth and Fact #1</a:t>
            </a:r>
          </a:p>
        </p:txBody>
      </p:sp>
      <p:sp>
        <p:nvSpPr>
          <p:cNvPr id="33795" name="Content Placeholder 2"/>
          <p:cNvSpPr>
            <a:spLocks noGrp="1"/>
          </p:cNvSpPr>
          <p:nvPr>
            <p:ph idx="1"/>
          </p:nvPr>
        </p:nvSpPr>
        <p:spPr>
          <a:xfrm>
            <a:off x="457200" y="1412875"/>
            <a:ext cx="8229600" cy="3887788"/>
          </a:xfrm>
        </p:spPr>
        <p:txBody>
          <a:bodyPr/>
          <a:lstStyle/>
          <a:p>
            <a:pPr marL="0" indent="0">
              <a:buFontTx/>
              <a:buNone/>
              <a:defRPr/>
            </a:pPr>
            <a:r>
              <a:rPr lang="en-US" altLang="en-US" b="1" dirty="0" smtClean="0">
                <a:ea typeface="ＭＳ Ｐゴシック" panose="020B0600070205080204" pitchFamily="34" charset="-128"/>
                <a:sym typeface="Wingdings" panose="05000000000000000000" pitchFamily="2" charset="2"/>
              </a:rPr>
              <a:t>Myth:</a:t>
            </a:r>
          </a:p>
          <a:p>
            <a:pPr marL="0">
              <a:lnSpc>
                <a:spcPct val="107000"/>
              </a:lnSpc>
              <a:spcBef>
                <a:spcPts val="0"/>
              </a:spcBef>
              <a:spcAft>
                <a:spcPts val="800"/>
              </a:spcAft>
              <a:defRPr/>
            </a:pPr>
            <a:r>
              <a:rPr lang="en-US" dirty="0" smtClean="0">
                <a:ea typeface="Calibri" panose="020F0502020204030204" pitchFamily="34" charset="0"/>
                <a:cs typeface="Times New Roman" panose="02020603050405020304" pitchFamily="18" charset="0"/>
              </a:rPr>
              <a:t>Poverty is about bad personal choices.</a:t>
            </a:r>
          </a:p>
          <a:p>
            <a:pPr marL="0" indent="0">
              <a:lnSpc>
                <a:spcPct val="107000"/>
              </a:lnSpc>
              <a:spcBef>
                <a:spcPts val="0"/>
              </a:spcBef>
              <a:spcAft>
                <a:spcPts val="800"/>
              </a:spcAft>
              <a:buFontTx/>
              <a:buNone/>
              <a:defRPr/>
            </a:pPr>
            <a:endParaRPr lang="en-US" sz="1000" dirty="0" smtClean="0">
              <a:ea typeface="Calibri" panose="020F0502020204030204" pitchFamily="34" charset="0"/>
              <a:cs typeface="Times New Roman" panose="02020603050405020304" pitchFamily="18" charset="0"/>
            </a:endParaRPr>
          </a:p>
          <a:p>
            <a:pPr marL="0" indent="0">
              <a:buFontTx/>
              <a:buNone/>
              <a:defRPr/>
            </a:pPr>
            <a:r>
              <a:rPr lang="en-US" altLang="en-US" b="1" dirty="0" smtClean="0">
                <a:ea typeface="ＭＳ Ｐゴシック" panose="020B0600070205080204" pitchFamily="34" charset="-128"/>
                <a:sym typeface="Wingdings" panose="05000000000000000000" pitchFamily="2" charset="2"/>
              </a:rPr>
              <a:t>Fact:</a:t>
            </a:r>
          </a:p>
          <a:p>
            <a:pPr>
              <a:defRPr/>
            </a:pPr>
            <a:r>
              <a:rPr lang="en-US" dirty="0">
                <a:ea typeface="Calibri" panose="020F0502020204030204" pitchFamily="34" charset="0"/>
                <a:cs typeface="Times New Roman" panose="02020603050405020304" pitchFamily="18" charset="0"/>
              </a:rPr>
              <a:t>Poverty is a complex and multifaceted </a:t>
            </a:r>
            <a:r>
              <a:rPr lang="en-US" dirty="0" smtClean="0">
                <a:ea typeface="Calibri" panose="020F0502020204030204" pitchFamily="34" charset="0"/>
                <a:cs typeface="Times New Roman" panose="02020603050405020304" pitchFamily="18" charset="0"/>
              </a:rPr>
              <a:t>reality, rooted </a:t>
            </a:r>
            <a:r>
              <a:rPr lang="en-US" dirty="0">
                <a:ea typeface="Calibri" panose="020F0502020204030204" pitchFamily="34" charset="0"/>
                <a:cs typeface="Times New Roman" panose="02020603050405020304" pitchFamily="18" charset="0"/>
              </a:rPr>
              <a:t>in </a:t>
            </a:r>
            <a:r>
              <a:rPr lang="en-US" dirty="0" smtClean="0">
                <a:ea typeface="Calibri" panose="020F0502020204030204" pitchFamily="34" charset="0"/>
                <a:cs typeface="Times New Roman" panose="02020603050405020304" pitchFamily="18" charset="0"/>
              </a:rPr>
              <a:t>systemic barriers, injustice</a:t>
            </a:r>
            <a:r>
              <a:rPr lang="en-US" dirty="0">
                <a:ea typeface="Calibri" panose="020F0502020204030204" pitchFamily="34" charset="0"/>
                <a:cs typeface="Times New Roman" panose="02020603050405020304" pitchFamily="18" charset="0"/>
              </a:rPr>
              <a:t>, inequity, and social exclusion. </a:t>
            </a:r>
            <a:endParaRPr lang="en-US" altLang="en-US" dirty="0">
              <a:ea typeface="ＭＳ Ｐゴシック" panose="020B0600070205080204" pitchFamily="34" charset="-128"/>
              <a:sym typeface="Wingdings" panose="05000000000000000000" pitchFamily="2" charset="2"/>
            </a:endParaRPr>
          </a:p>
          <a:p>
            <a:pPr>
              <a:defRPr/>
            </a:pPr>
            <a:endParaRPr lang="en-US" altLang="en-US" dirty="0" smtClean="0">
              <a:sym typeface="Wingdings" panose="05000000000000000000" pitchFamily="2" charset="2"/>
            </a:endParaRPr>
          </a:p>
          <a:p>
            <a:pPr lvl="1">
              <a:defRPr/>
            </a:pPr>
            <a:endParaRPr lang="en-US" altLang="en-US" dirty="0" smtClean="0">
              <a:sym typeface="Wingdings" panose="05000000000000000000" pitchFamily="2" charset="2"/>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329"/>
    </mc:Choice>
    <mc:Fallback xmlns="">
      <p:transition spd="slow" advTm="53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20638"/>
            <a:ext cx="8229600" cy="1143000"/>
          </a:xfrm>
        </p:spPr>
        <p:txBody>
          <a:bodyPr/>
          <a:lstStyle/>
          <a:p>
            <a:r>
              <a:rPr lang="en-US" altLang="en-US" smtClean="0">
                <a:solidFill>
                  <a:srgbClr val="0070C0"/>
                </a:solidFill>
                <a:ea typeface="ＭＳ Ｐゴシック" panose="020B0600070205080204" pitchFamily="34" charset="-128"/>
                <a:cs typeface="Arial" panose="020B0604020202020204" pitchFamily="34" charset="0"/>
              </a:rPr>
              <a:t>Poverty Myth and Fact #2</a:t>
            </a:r>
          </a:p>
        </p:txBody>
      </p:sp>
      <p:sp>
        <p:nvSpPr>
          <p:cNvPr id="33795" name="Content Placeholder 2"/>
          <p:cNvSpPr>
            <a:spLocks noGrp="1"/>
          </p:cNvSpPr>
          <p:nvPr>
            <p:ph idx="1"/>
          </p:nvPr>
        </p:nvSpPr>
        <p:spPr>
          <a:xfrm>
            <a:off x="457200" y="1412875"/>
            <a:ext cx="8229600" cy="3887788"/>
          </a:xfrm>
        </p:spPr>
        <p:txBody>
          <a:bodyPr/>
          <a:lstStyle/>
          <a:p>
            <a:pPr marL="0" indent="0">
              <a:buFontTx/>
              <a:buNone/>
              <a:defRPr/>
            </a:pPr>
            <a:r>
              <a:rPr lang="en-US" altLang="en-US" b="1" dirty="0" smtClean="0">
                <a:ea typeface="ＭＳ Ｐゴシック" panose="020B0600070205080204" pitchFamily="34" charset="-128"/>
                <a:sym typeface="Wingdings" panose="05000000000000000000" pitchFamily="2" charset="2"/>
              </a:rPr>
              <a:t>Myth:</a:t>
            </a:r>
          </a:p>
          <a:p>
            <a:pPr marL="0">
              <a:lnSpc>
                <a:spcPct val="107000"/>
              </a:lnSpc>
              <a:spcBef>
                <a:spcPts val="0"/>
              </a:spcBef>
              <a:spcAft>
                <a:spcPts val="800"/>
              </a:spcAft>
              <a:defRPr/>
            </a:pPr>
            <a:r>
              <a:rPr lang="en-US" dirty="0"/>
              <a:t>Poverty is not a real problem in Canada</a:t>
            </a:r>
            <a:r>
              <a:rPr lang="en-US" dirty="0" smtClean="0"/>
              <a:t>.</a:t>
            </a:r>
            <a:endParaRPr lang="en-US" dirty="0" smtClean="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FontTx/>
              <a:buNone/>
              <a:defRPr/>
            </a:pPr>
            <a:endParaRPr lang="en-US" sz="1000" dirty="0" smtClean="0">
              <a:ea typeface="Calibri" panose="020F0502020204030204" pitchFamily="34" charset="0"/>
              <a:cs typeface="Times New Roman" panose="02020603050405020304" pitchFamily="18" charset="0"/>
            </a:endParaRPr>
          </a:p>
          <a:p>
            <a:pPr marL="0" indent="0">
              <a:buFontTx/>
              <a:buNone/>
              <a:defRPr/>
            </a:pPr>
            <a:r>
              <a:rPr lang="en-US" altLang="en-US" b="1" dirty="0" smtClean="0">
                <a:ea typeface="ＭＳ Ｐゴシック" panose="020B0600070205080204" pitchFamily="34" charset="-128"/>
                <a:sym typeface="Wingdings" panose="05000000000000000000" pitchFamily="2" charset="2"/>
              </a:rPr>
              <a:t>Fact:</a:t>
            </a:r>
          </a:p>
          <a:p>
            <a:pPr>
              <a:defRPr/>
            </a:pPr>
            <a:r>
              <a:rPr lang="en-US" altLang="en-US" dirty="0" smtClean="0">
                <a:ea typeface="ＭＳ Ｐゴシック" panose="020B0600070205080204" pitchFamily="34" charset="-128"/>
                <a:cs typeface="Times New Roman" panose="02020603050405020304" pitchFamily="18" charset="0"/>
                <a:sym typeface="Wingdings" panose="05000000000000000000" pitchFamily="2" charset="2"/>
              </a:rPr>
              <a:t>In 2017, the Poverty Rate in Canada was 9.5%</a:t>
            </a:r>
          </a:p>
          <a:p>
            <a:pPr marL="0" indent="0">
              <a:buFontTx/>
              <a:buNone/>
              <a:defRPr/>
            </a:pPr>
            <a:r>
              <a:rPr lang="en-US" sz="2800" dirty="0" smtClean="0">
                <a:latin typeface="Calibri" panose="020F0502020204030204" pitchFamily="34" charset="0"/>
                <a:ea typeface="Calibri" panose="020F0502020204030204" pitchFamily="34" charset="0"/>
                <a:cs typeface="Times New Roman" panose="02020603050405020304" pitchFamily="18" charset="0"/>
              </a:rPr>
              <a:t>(Market </a:t>
            </a:r>
            <a:r>
              <a:rPr lang="en-US" sz="2800" dirty="0">
                <a:latin typeface="Calibri" panose="020F0502020204030204" pitchFamily="34" charset="0"/>
                <a:ea typeface="Calibri" panose="020F0502020204030204" pitchFamily="34" charset="0"/>
                <a:cs typeface="Times New Roman" panose="02020603050405020304" pitchFamily="18" charset="0"/>
              </a:rPr>
              <a:t>Basket Measure, 2017)</a:t>
            </a:r>
            <a:endParaRPr lang="en-US" altLang="en-US" sz="2800" dirty="0">
              <a:ea typeface="ＭＳ Ｐゴシック" panose="020B0600070205080204" pitchFamily="34" charset="-128"/>
              <a:sym typeface="Wingdings" panose="05000000000000000000" pitchFamily="2" charset="2"/>
            </a:endParaRPr>
          </a:p>
          <a:p>
            <a:pPr>
              <a:defRPr/>
            </a:pPr>
            <a:endParaRPr lang="en-US" altLang="en-US" dirty="0" smtClean="0">
              <a:sym typeface="Wingdings" panose="05000000000000000000" pitchFamily="2" charset="2"/>
            </a:endParaRPr>
          </a:p>
          <a:p>
            <a:pPr lvl="1">
              <a:defRPr/>
            </a:pPr>
            <a:endParaRPr lang="en-US" altLang="en-US" dirty="0" smtClean="0">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217"/>
    </mc:Choice>
    <mc:Fallback xmlns="">
      <p:transition spd="slow" advTm="33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100013"/>
            <a:ext cx="8229600" cy="1143001"/>
          </a:xfrm>
        </p:spPr>
        <p:txBody>
          <a:bodyPr/>
          <a:lstStyle/>
          <a:p>
            <a:r>
              <a:rPr lang="en-US" altLang="en-US" smtClean="0">
                <a:solidFill>
                  <a:srgbClr val="0070C0"/>
                </a:solidFill>
                <a:ea typeface="ＭＳ Ｐゴシック" panose="020B0600070205080204" pitchFamily="34" charset="-128"/>
                <a:cs typeface="Arial" panose="020B0604020202020204" pitchFamily="34" charset="0"/>
              </a:rPr>
              <a:t>Poverty and Health</a:t>
            </a:r>
          </a:p>
        </p:txBody>
      </p:sp>
      <p:sp>
        <p:nvSpPr>
          <p:cNvPr id="33795" name="Content Placeholder 2"/>
          <p:cNvSpPr>
            <a:spLocks noGrp="1"/>
          </p:cNvSpPr>
          <p:nvPr>
            <p:ph idx="1"/>
          </p:nvPr>
        </p:nvSpPr>
        <p:spPr>
          <a:xfrm>
            <a:off x="457200" y="1412875"/>
            <a:ext cx="8229600" cy="3887788"/>
          </a:xfrm>
        </p:spPr>
        <p:txBody>
          <a:bodyPr/>
          <a:lstStyle/>
          <a:p>
            <a:pPr>
              <a:defRPr/>
            </a:pPr>
            <a:r>
              <a:rPr lang="en-US" altLang="en-US" dirty="0" smtClean="0">
                <a:ea typeface="ＭＳ Ｐゴシック" panose="020B0600070205080204" pitchFamily="34" charset="-128"/>
                <a:sym typeface="Wingdings" panose="05000000000000000000" pitchFamily="2" charset="2"/>
              </a:rPr>
              <a:t>World Health Organization has declared poverty the single largest determinant of health</a:t>
            </a:r>
          </a:p>
          <a:p>
            <a:pPr>
              <a:defRPr/>
            </a:pPr>
            <a:r>
              <a:rPr lang="en-US" altLang="en-US" dirty="0" smtClean="0">
                <a:ea typeface="ＭＳ Ｐゴシック" panose="020B0600070205080204" pitchFamily="34" charset="-128"/>
                <a:sym typeface="Wingdings" panose="05000000000000000000" pitchFamily="2" charset="2"/>
              </a:rPr>
              <a:t>Income inequality is associated with the premature death of 110 Canadians each day (40,000/year)</a:t>
            </a:r>
          </a:p>
          <a:p>
            <a:pPr>
              <a:defRPr/>
            </a:pPr>
            <a:endParaRPr lang="en-US" altLang="en-US" dirty="0">
              <a:ea typeface="ＭＳ Ｐゴシック" panose="020B0600070205080204" pitchFamily="34" charset="-128"/>
              <a:sym typeface="Wingdings" panose="05000000000000000000" pitchFamily="2" charset="2"/>
            </a:endParaRPr>
          </a:p>
          <a:p>
            <a:pPr marL="0" indent="0">
              <a:buFontTx/>
              <a:buNone/>
              <a:defRPr/>
            </a:pPr>
            <a:r>
              <a:rPr lang="en-US" altLang="en-US" sz="1400" dirty="0" smtClean="0">
                <a:ea typeface="ＭＳ Ｐゴシック" panose="020B0600070205080204" pitchFamily="34" charset="-128"/>
                <a:sym typeface="Wingdings" panose="05000000000000000000" pitchFamily="2" charset="2"/>
              </a:rPr>
              <a:t>(Stats Canada, 2013)</a:t>
            </a:r>
          </a:p>
          <a:p>
            <a:pPr>
              <a:defRPr/>
            </a:pPr>
            <a:endParaRPr lang="en-US" altLang="en-US" dirty="0" smtClean="0">
              <a:sym typeface="Wingdings" panose="05000000000000000000" pitchFamily="2" charset="2"/>
            </a:endParaRPr>
          </a:p>
          <a:p>
            <a:pPr lvl="1">
              <a:defRPr/>
            </a:pPr>
            <a:endParaRPr lang="en-US" altLang="en-US" dirty="0" smtClean="0">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569"/>
    </mc:Choice>
    <mc:Fallback xmlns="">
      <p:transition spd="slow" advTm="24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100013"/>
            <a:ext cx="8229600" cy="1143001"/>
          </a:xfrm>
        </p:spPr>
        <p:txBody>
          <a:bodyPr/>
          <a:lstStyle/>
          <a:p>
            <a:r>
              <a:rPr lang="en-US" altLang="en-US" smtClean="0">
                <a:solidFill>
                  <a:srgbClr val="0070C0"/>
                </a:solidFill>
                <a:ea typeface="ＭＳ Ｐゴシック" panose="020B0600070205080204" pitchFamily="34" charset="-128"/>
                <a:cs typeface="Arial" panose="020B0604020202020204" pitchFamily="34" charset="0"/>
              </a:rPr>
              <a:t>Poverty and Health</a:t>
            </a:r>
          </a:p>
        </p:txBody>
      </p:sp>
      <p:sp>
        <p:nvSpPr>
          <p:cNvPr id="41987" name="Content Placeholder 2"/>
          <p:cNvSpPr>
            <a:spLocks noGrp="1"/>
          </p:cNvSpPr>
          <p:nvPr>
            <p:ph idx="1"/>
          </p:nvPr>
        </p:nvSpPr>
        <p:spPr>
          <a:xfrm>
            <a:off x="468313" y="981075"/>
            <a:ext cx="8229600" cy="4525963"/>
          </a:xfrm>
        </p:spPr>
        <p:txBody>
          <a:bodyPr/>
          <a:lstStyle/>
          <a:p>
            <a:r>
              <a:rPr lang="en-US" altLang="en-US" smtClean="0">
                <a:ea typeface="ＭＳ Ｐゴシック" panose="020B0600070205080204" pitchFamily="34" charset="-128"/>
                <a:sym typeface="Wingdings" panose="05000000000000000000" pitchFamily="2" charset="2"/>
              </a:rPr>
              <a:t>Child poverty </a:t>
            </a:r>
          </a:p>
          <a:p>
            <a:pPr lvl="1"/>
            <a:r>
              <a:rPr lang="en-US" altLang="en-US" smtClean="0">
                <a:sym typeface="Wingdings" panose="05000000000000000000" pitchFamily="2" charset="2"/>
              </a:rPr>
              <a:t>Higher mortality</a:t>
            </a:r>
          </a:p>
          <a:p>
            <a:pPr lvl="1"/>
            <a:r>
              <a:rPr lang="en-US" altLang="en-US" smtClean="0">
                <a:sym typeface="Wingdings" panose="05000000000000000000" pitchFamily="2" charset="2"/>
              </a:rPr>
              <a:t>More likely to have low birth weight, asthma, type 2 diabetes, poorer oral health, malnutrition</a:t>
            </a:r>
          </a:p>
          <a:p>
            <a:pPr lvl="1"/>
            <a:r>
              <a:rPr lang="en-US" altLang="en-US" smtClean="0">
                <a:sym typeface="Wingdings" panose="05000000000000000000" pitchFamily="2" charset="2"/>
              </a:rPr>
              <a:t>More behavioral and emotional challenges, developmental problems, worse school performance</a:t>
            </a:r>
          </a:p>
          <a:p>
            <a:pPr lvl="1"/>
            <a:r>
              <a:rPr lang="en-US" altLang="en-US" smtClean="0">
                <a:sym typeface="Wingdings" panose="05000000000000000000" pitchFamily="2" charset="2"/>
              </a:rPr>
              <a:t>More likely to live in poverty in adulthood</a:t>
            </a:r>
          </a:p>
          <a:p>
            <a:pPr lvl="1"/>
            <a:endParaRPr lang="en-US" altLang="en-US" smtClean="0">
              <a:sym typeface="Wingdings" panose="05000000000000000000" pitchFamily="2" charset="2"/>
            </a:endParaRPr>
          </a:p>
          <a:p>
            <a:pPr lvl="1"/>
            <a:endParaRPr lang="en-US" altLang="en-US" smtClean="0">
              <a:sym typeface="Wingdings" panose="05000000000000000000" pitchFamily="2" charset="2"/>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712"/>
    </mc:Choice>
    <mc:Fallback xmlns="">
      <p:transition spd="slow" advTm="37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49263" y="188913"/>
            <a:ext cx="8229600" cy="1143000"/>
          </a:xfrm>
        </p:spPr>
        <p:txBody>
          <a:bodyPr/>
          <a:lstStyle/>
          <a:p>
            <a:r>
              <a:rPr lang="en-US" altLang="en-US" smtClean="0">
                <a:solidFill>
                  <a:srgbClr val="0070C0"/>
                </a:solidFill>
                <a:ea typeface="ＭＳ Ｐゴシック" panose="020B0600070205080204" pitchFamily="34" charset="-128"/>
                <a:cs typeface="Arial" panose="020B0604020202020204" pitchFamily="34" charset="0"/>
              </a:rPr>
              <a:t>In Northern Ontario…</a:t>
            </a:r>
            <a:endParaRPr lang="en-US" altLang="en-US" smtClean="0">
              <a:solidFill>
                <a:srgbClr val="0098AA"/>
              </a:solidFill>
              <a:ea typeface="ＭＳ Ｐゴシック" panose="020B0600070205080204" pitchFamily="34" charset="-128"/>
            </a:endParaRPr>
          </a:p>
        </p:txBody>
      </p:sp>
      <p:sp>
        <p:nvSpPr>
          <p:cNvPr id="45059" name="Content Placeholder 3"/>
          <p:cNvSpPr>
            <a:spLocks noGrp="1"/>
          </p:cNvSpPr>
          <p:nvPr>
            <p:ph idx="1"/>
          </p:nvPr>
        </p:nvSpPr>
        <p:spPr>
          <a:xfrm>
            <a:off x="382588" y="1628775"/>
            <a:ext cx="8362950" cy="4171950"/>
          </a:xfrm>
        </p:spPr>
        <p:txBody>
          <a:bodyPr/>
          <a:lstStyle/>
          <a:p>
            <a:pPr marL="0" indent="0">
              <a:buFontTx/>
              <a:buNone/>
              <a:defRPr/>
            </a:pPr>
            <a:r>
              <a:rPr lang="en-US" sz="2800" dirty="0" smtClean="0"/>
              <a:t>Among the 30 Ridings in Canada with the Highest Child Poverty Rates:  </a:t>
            </a:r>
          </a:p>
          <a:p>
            <a:pPr>
              <a:defRPr/>
            </a:pPr>
            <a:r>
              <a:rPr lang="en-US" sz="2800" dirty="0" smtClean="0"/>
              <a:t>Kenora has the 7</a:t>
            </a:r>
            <a:r>
              <a:rPr lang="en-US" sz="2800" baseline="30000" dirty="0" smtClean="0"/>
              <a:t>th</a:t>
            </a:r>
            <a:r>
              <a:rPr lang="en-US" sz="2800" dirty="0" smtClean="0"/>
              <a:t> highest rate</a:t>
            </a:r>
          </a:p>
          <a:p>
            <a:pPr>
              <a:defRPr/>
            </a:pPr>
            <a:r>
              <a:rPr lang="en-US" sz="2800" dirty="0" smtClean="0"/>
              <a:t>Number of low income children, age 0-17:  6090</a:t>
            </a:r>
          </a:p>
          <a:p>
            <a:pPr>
              <a:defRPr/>
            </a:pPr>
            <a:r>
              <a:rPr lang="en-US" sz="2800" dirty="0" smtClean="0"/>
              <a:t>Rate of low </a:t>
            </a:r>
            <a:r>
              <a:rPr lang="en-US" sz="2800" dirty="0"/>
              <a:t>i</a:t>
            </a:r>
            <a:r>
              <a:rPr lang="en-US" sz="2800" dirty="0" smtClean="0"/>
              <a:t>ncome </a:t>
            </a:r>
            <a:r>
              <a:rPr lang="en-US" sz="2800" dirty="0"/>
              <a:t>c</a:t>
            </a:r>
            <a:r>
              <a:rPr lang="en-US" sz="2800" dirty="0" smtClean="0"/>
              <a:t>hildren, age 0-17: 34.7% </a:t>
            </a:r>
          </a:p>
          <a:p>
            <a:pPr>
              <a:defRPr/>
            </a:pPr>
            <a:endParaRPr lang="en-US" sz="2800" dirty="0" smtClean="0"/>
          </a:p>
          <a:p>
            <a:pPr marL="0" indent="0">
              <a:buFontTx/>
              <a:buNone/>
              <a:defRPr/>
            </a:pPr>
            <a:r>
              <a:rPr lang="en-US" sz="2000" dirty="0" smtClean="0"/>
              <a:t>Source: Campaign </a:t>
            </a:r>
            <a:r>
              <a:rPr lang="en-US" sz="2000" dirty="0"/>
              <a:t>2000 Child Poverty by Riding Report, June 2018</a:t>
            </a:r>
          </a:p>
          <a:p>
            <a:pPr>
              <a:defRPr/>
            </a:pPr>
            <a:endParaRPr lang="en-US" altLang="en-US" sz="2800" dirty="0" smtClean="0">
              <a:ea typeface="ＭＳ Ｐゴシック" panose="020B0600070205080204" pitchFamily="34" charset="-128"/>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083"/>
    </mc:Choice>
    <mc:Fallback xmlns="">
      <p:transition spd="slow" advTm="12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0"/>
            <a:ext cx="8229600" cy="1143000"/>
          </a:xfrm>
        </p:spPr>
        <p:txBody>
          <a:bodyPr/>
          <a:lstStyle/>
          <a:p>
            <a:r>
              <a:rPr lang="en-US" altLang="en-US" smtClean="0">
                <a:solidFill>
                  <a:srgbClr val="0070C0"/>
                </a:solidFill>
                <a:ea typeface="ＭＳ Ｐゴシック" panose="020B0600070205080204" pitchFamily="34" charset="-128"/>
                <a:cs typeface="Arial" panose="020B0604020202020204" pitchFamily="34" charset="0"/>
              </a:rPr>
              <a:t>Income and Health</a:t>
            </a:r>
          </a:p>
        </p:txBody>
      </p:sp>
      <p:sp>
        <p:nvSpPr>
          <p:cNvPr id="46083" name="Content Placeholder 2"/>
          <p:cNvSpPr>
            <a:spLocks noGrp="1"/>
          </p:cNvSpPr>
          <p:nvPr>
            <p:ph idx="1"/>
          </p:nvPr>
        </p:nvSpPr>
        <p:spPr>
          <a:xfrm>
            <a:off x="457200" y="1412875"/>
            <a:ext cx="8229600" cy="4525963"/>
          </a:xfrm>
        </p:spPr>
        <p:txBody>
          <a:bodyPr/>
          <a:lstStyle/>
          <a:p>
            <a:r>
              <a:rPr lang="en-US" altLang="en-US" smtClean="0">
                <a:ea typeface="ＭＳ Ｐゴシック" panose="020B0600070205080204" pitchFamily="34" charset="-128"/>
              </a:rPr>
              <a:t>Lower income </a:t>
            </a:r>
            <a:r>
              <a:rPr lang="en-US" altLang="en-US" smtClean="0">
                <a:ea typeface="ＭＳ Ｐゴシック" panose="020B0600070205080204" pitchFamily="34" charset="-128"/>
                <a:sym typeface="Wingdings" panose="05000000000000000000" pitchFamily="2" charset="2"/>
              </a:rPr>
              <a:t> </a:t>
            </a:r>
          </a:p>
          <a:p>
            <a:pPr lvl="1"/>
            <a:r>
              <a:rPr lang="en-US" altLang="en-US" smtClean="0">
                <a:sym typeface="Wingdings" panose="05000000000000000000" pitchFamily="2" charset="2"/>
              </a:rPr>
              <a:t>Higher mortality</a:t>
            </a:r>
          </a:p>
          <a:p>
            <a:pPr lvl="1"/>
            <a:r>
              <a:rPr lang="en-US" altLang="en-US" smtClean="0">
                <a:sym typeface="Wingdings" panose="05000000000000000000" pitchFamily="2" charset="2"/>
              </a:rPr>
              <a:t>Higher rates of disease </a:t>
            </a:r>
          </a:p>
          <a:p>
            <a:pPr lvl="1"/>
            <a:r>
              <a:rPr lang="en-US" altLang="en-US" smtClean="0">
                <a:sym typeface="Wingdings" panose="05000000000000000000" pitchFamily="2" charset="2"/>
              </a:rPr>
              <a:t>Poorer mental and physical health</a:t>
            </a:r>
          </a:p>
          <a:p>
            <a:pPr lvl="1"/>
            <a:r>
              <a:rPr lang="en-US" altLang="en-US" smtClean="0">
                <a:sym typeface="Wingdings" panose="05000000000000000000" pitchFamily="2" charset="2"/>
              </a:rPr>
              <a:t>Higher stress; lower perceived health</a:t>
            </a:r>
          </a:p>
          <a:p>
            <a:pPr lvl="1"/>
            <a:r>
              <a:rPr lang="en-US" altLang="en-US" smtClean="0">
                <a:sym typeface="Wingdings" panose="05000000000000000000" pitchFamily="2" charset="2"/>
              </a:rPr>
              <a:t>Less access to healthy food, affordable safe housing, health services, basic needs</a:t>
            </a:r>
          </a:p>
          <a:p>
            <a:pPr lvl="1"/>
            <a:endParaRPr lang="en-US" altLang="en-US" smtClean="0">
              <a:sym typeface="Wingdings" panose="05000000000000000000" pitchFamily="2" charset="2"/>
            </a:endParaRPr>
          </a:p>
          <a:p>
            <a:pPr lvl="1"/>
            <a:endParaRPr lang="en-US" altLang="en-US" smtClean="0">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701"/>
    </mc:Choice>
    <mc:Fallback xmlns="">
      <p:transition spd="slow" advTm="42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115888"/>
            <a:ext cx="8229600" cy="1143000"/>
          </a:xfrm>
        </p:spPr>
        <p:txBody>
          <a:bodyPr/>
          <a:lstStyle/>
          <a:p>
            <a:r>
              <a:rPr lang="en-US" altLang="en-US" smtClean="0">
                <a:solidFill>
                  <a:srgbClr val="0070C0"/>
                </a:solidFill>
                <a:ea typeface="ＭＳ Ｐゴシック" panose="020B0600070205080204" pitchFamily="34" charset="-128"/>
                <a:cs typeface="Arial" panose="020B0604020202020204" pitchFamily="34" charset="0"/>
              </a:rPr>
              <a:t>In our region…</a:t>
            </a:r>
          </a:p>
        </p:txBody>
      </p:sp>
      <p:sp>
        <p:nvSpPr>
          <p:cNvPr id="38915" name="Content Placeholder 2"/>
          <p:cNvSpPr>
            <a:spLocks noGrp="1"/>
          </p:cNvSpPr>
          <p:nvPr>
            <p:ph idx="1"/>
          </p:nvPr>
        </p:nvSpPr>
        <p:spPr>
          <a:xfrm>
            <a:off x="457200" y="1544638"/>
            <a:ext cx="8229600" cy="4895850"/>
          </a:xfrm>
        </p:spPr>
        <p:txBody>
          <a:bodyPr/>
          <a:lstStyle/>
          <a:p>
            <a:pPr>
              <a:defRPr/>
            </a:pPr>
            <a:r>
              <a:rPr lang="en-US" altLang="en-US" dirty="0" smtClean="0">
                <a:ea typeface="ＭＳ Ｐゴシック" panose="020B0600070205080204" pitchFamily="34" charset="-128"/>
              </a:rPr>
              <a:t>21% of </a:t>
            </a:r>
            <a:r>
              <a:rPr lang="en-US" altLang="en-US" dirty="0" smtClean="0">
                <a:ea typeface="ＭＳ Ｐゴシック" panose="020B0600070205080204" pitchFamily="34" charset="-128"/>
                <a:sym typeface="Wingdings" panose="05000000000000000000" pitchFamily="2" charset="2"/>
              </a:rPr>
              <a:t>people live in low-income households </a:t>
            </a:r>
            <a:r>
              <a:rPr lang="en-US" altLang="en-US" dirty="0" smtClean="0">
                <a:ea typeface="ＭＳ Ｐゴシック" panose="020B0600070205080204" pitchFamily="34" charset="-128"/>
              </a:rPr>
              <a:t>(14% for Ontario)</a:t>
            </a:r>
            <a:endParaRPr lang="en-US" altLang="en-US" dirty="0" smtClean="0">
              <a:ea typeface="ＭＳ Ｐゴシック" panose="020B0600070205080204" pitchFamily="34" charset="-128"/>
              <a:sym typeface="Wingdings" panose="05000000000000000000" pitchFamily="2" charset="2"/>
            </a:endParaRPr>
          </a:p>
          <a:p>
            <a:pPr>
              <a:defRPr/>
            </a:pPr>
            <a:r>
              <a:rPr lang="en-US" dirty="0"/>
              <a:t>34% of children live in low-income households (</a:t>
            </a:r>
            <a:r>
              <a:rPr lang="en-US" dirty="0" smtClean="0"/>
              <a:t>17</a:t>
            </a:r>
            <a:r>
              <a:rPr lang="en-US" dirty="0"/>
              <a:t>% </a:t>
            </a:r>
            <a:r>
              <a:rPr lang="en-US" dirty="0" smtClean="0"/>
              <a:t>for Ontario)</a:t>
            </a:r>
            <a:endParaRPr lang="en-US" altLang="en-US" dirty="0" smtClean="0">
              <a:ea typeface="ＭＳ Ｐゴシック" panose="020B0600070205080204" pitchFamily="34" charset="-128"/>
              <a:sym typeface="Wingdings" panose="05000000000000000000" pitchFamily="2" charset="2"/>
            </a:endParaRPr>
          </a:p>
          <a:p>
            <a:pPr>
              <a:defRPr/>
            </a:pPr>
            <a:r>
              <a:rPr lang="en-US" altLang="en-US" dirty="0" smtClean="0">
                <a:ea typeface="ＭＳ Ｐゴシック" panose="020B0600070205080204" pitchFamily="34" charset="-128"/>
                <a:cs typeface="Calibri" panose="020F0502020204030204" pitchFamily="34" charset="0"/>
              </a:rPr>
              <a:t>Unemployment rate of 8.1%                (7.8% for Ontario)</a:t>
            </a:r>
          </a:p>
          <a:p>
            <a:pPr marL="0" indent="0">
              <a:lnSpc>
                <a:spcPct val="107000"/>
              </a:lnSpc>
              <a:spcBef>
                <a:spcPts val="0"/>
              </a:spcBef>
              <a:spcAft>
                <a:spcPts val="800"/>
              </a:spcAft>
              <a:buFontTx/>
              <a:buNone/>
              <a:defRPr/>
            </a:pPr>
            <a:endParaRPr lang="en-US" sz="2000" dirty="0" smtClean="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FontTx/>
              <a:buNone/>
              <a:defRPr/>
            </a:pPr>
            <a:r>
              <a:rPr lang="en-US" sz="2000" dirty="0" smtClean="0">
                <a:ea typeface="Calibri" panose="020F0502020204030204" pitchFamily="34" charset="0"/>
                <a:cs typeface="Times New Roman" panose="02020603050405020304" pitchFamily="18" charset="0"/>
              </a:rPr>
              <a:t>(Source: 2016 Census; 2015 Canadian </a:t>
            </a:r>
            <a:r>
              <a:rPr lang="en-US" sz="2000" dirty="0" err="1" smtClean="0">
                <a:ea typeface="Calibri" panose="020F0502020204030204" pitchFamily="34" charset="0"/>
                <a:cs typeface="Times New Roman" panose="02020603050405020304" pitchFamily="18" charset="0"/>
              </a:rPr>
              <a:t>Taxfiler</a:t>
            </a:r>
            <a:r>
              <a:rPr lang="en-US" sz="2000" dirty="0" smtClean="0">
                <a:ea typeface="Calibri" panose="020F0502020204030204" pitchFamily="34" charset="0"/>
                <a:cs typeface="Times New Roman" panose="02020603050405020304" pitchFamily="18" charset="0"/>
              </a:rPr>
              <a:t>)</a:t>
            </a:r>
          </a:p>
          <a:p>
            <a:pPr marL="0" indent="0">
              <a:buFontTx/>
              <a:buNone/>
              <a:defRPr/>
            </a:pPr>
            <a:endParaRPr lang="en-US" altLang="en-US" dirty="0">
              <a:ea typeface="ＭＳ Ｐゴシック" panose="020B0600070205080204" pitchFamily="34" charset="-128"/>
              <a:cs typeface="Calibri" panose="020F0502020204030204" pitchFamily="34" charset="0"/>
              <a:sym typeface="Wingdings" panose="05000000000000000000" pitchFamily="2" charset="2"/>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555"/>
    </mc:Choice>
    <mc:Fallback xmlns="">
      <p:transition spd="slow" advTm="14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115888"/>
            <a:ext cx="8229600" cy="1143000"/>
          </a:xfrm>
        </p:spPr>
        <p:txBody>
          <a:bodyPr/>
          <a:lstStyle/>
          <a:p>
            <a:r>
              <a:rPr lang="en-US" altLang="en-US" smtClean="0">
                <a:solidFill>
                  <a:srgbClr val="0070C0"/>
                </a:solidFill>
                <a:ea typeface="ＭＳ Ｐゴシック" panose="020B0600070205080204" pitchFamily="34" charset="-128"/>
                <a:cs typeface="Arial" panose="020B0604020202020204" pitchFamily="34" charset="0"/>
              </a:rPr>
              <a:t>Poverty Myth and Fact #3</a:t>
            </a:r>
          </a:p>
        </p:txBody>
      </p:sp>
      <p:sp>
        <p:nvSpPr>
          <p:cNvPr id="38915" name="Content Placeholder 2"/>
          <p:cNvSpPr>
            <a:spLocks noGrp="1"/>
          </p:cNvSpPr>
          <p:nvPr>
            <p:ph idx="1"/>
          </p:nvPr>
        </p:nvSpPr>
        <p:spPr>
          <a:xfrm>
            <a:off x="457200" y="1484313"/>
            <a:ext cx="8229600" cy="4895850"/>
          </a:xfrm>
        </p:spPr>
        <p:txBody>
          <a:bodyPr/>
          <a:lstStyle/>
          <a:p>
            <a:pPr marL="0" indent="0">
              <a:buFontTx/>
              <a:buNone/>
              <a:defRPr/>
            </a:pPr>
            <a:r>
              <a:rPr lang="en-US" altLang="en-US" b="1" dirty="0" smtClean="0">
                <a:ea typeface="ＭＳ Ｐゴシック" panose="020B0600070205080204" pitchFamily="34" charset="-128"/>
              </a:rPr>
              <a:t>Myth:</a:t>
            </a:r>
          </a:p>
          <a:p>
            <a:pPr marL="0">
              <a:lnSpc>
                <a:spcPct val="107000"/>
              </a:lnSpc>
              <a:spcBef>
                <a:spcPts val="0"/>
              </a:spcBef>
              <a:spcAft>
                <a:spcPts val="800"/>
              </a:spcAft>
              <a:defRPr/>
            </a:pPr>
            <a:r>
              <a:rPr lang="en-US" sz="2800" dirty="0" smtClean="0">
                <a:ea typeface="Calibri" panose="020F0502020204030204" pitchFamily="34" charset="0"/>
                <a:cs typeface="Times New Roman" panose="02020603050405020304" pitchFamily="18" charset="0"/>
              </a:rPr>
              <a:t>The best solution to poverty is a job.</a:t>
            </a:r>
          </a:p>
          <a:p>
            <a:pPr marL="0" indent="0">
              <a:buFontTx/>
              <a:buNone/>
              <a:defRPr/>
            </a:pPr>
            <a:endParaRPr lang="en-US" sz="1000" dirty="0" smtClean="0"/>
          </a:p>
          <a:p>
            <a:pPr marL="0" indent="0">
              <a:buFontTx/>
              <a:buNone/>
              <a:defRPr/>
            </a:pPr>
            <a:r>
              <a:rPr lang="en-US" b="1" dirty="0" smtClean="0"/>
              <a:t>Fact:</a:t>
            </a:r>
          </a:p>
          <a:p>
            <a:pPr>
              <a:defRPr/>
            </a:pPr>
            <a:r>
              <a:rPr lang="en-US" sz="2800" dirty="0">
                <a:ea typeface="Calibri" panose="020F0502020204030204" pitchFamily="34" charset="0"/>
                <a:cs typeface="Times New Roman" panose="02020603050405020304" pitchFamily="18" charset="0"/>
              </a:rPr>
              <a:t>Many people living in poverty are employed</a:t>
            </a:r>
            <a:r>
              <a:rPr lang="en-US" sz="2800" dirty="0" smtClean="0">
                <a:ea typeface="Calibri" panose="020F0502020204030204" pitchFamily="34" charset="0"/>
                <a:cs typeface="Times New Roman" panose="02020603050405020304" pitchFamily="18" charset="0"/>
              </a:rPr>
              <a:t>.</a:t>
            </a:r>
          </a:p>
          <a:p>
            <a:pPr>
              <a:defRPr/>
            </a:pPr>
            <a:r>
              <a:rPr lang="en-US" sz="2800" dirty="0" smtClean="0">
                <a:ea typeface="Calibri" panose="020F0502020204030204" pitchFamily="34" charset="0"/>
                <a:cs typeface="Times New Roman" panose="02020603050405020304" pitchFamily="18" charset="0"/>
              </a:rPr>
              <a:t>But </a:t>
            </a:r>
            <a:r>
              <a:rPr lang="en-US" sz="2800" dirty="0">
                <a:ea typeface="Calibri" panose="020F0502020204030204" pitchFamily="34" charset="0"/>
                <a:cs typeface="Times New Roman" panose="02020603050405020304" pitchFamily="18" charset="0"/>
              </a:rPr>
              <a:t>the jobs are </a:t>
            </a:r>
            <a:r>
              <a:rPr lang="en-US" sz="2800" dirty="0" smtClean="0">
                <a:ea typeface="Calibri" panose="020F0502020204030204" pitchFamily="34" charset="0"/>
                <a:cs typeface="Times New Roman" panose="02020603050405020304" pitchFamily="18" charset="0"/>
              </a:rPr>
              <a:t>precarious </a:t>
            </a:r>
            <a:r>
              <a:rPr lang="en-US" sz="2800" dirty="0">
                <a:ea typeface="Calibri" panose="020F0502020204030204" pitchFamily="34" charset="0"/>
                <a:cs typeface="Times New Roman" panose="02020603050405020304" pitchFamily="18" charset="0"/>
              </a:rPr>
              <a:t>– </a:t>
            </a:r>
            <a:r>
              <a:rPr lang="en-US" sz="2800" dirty="0" smtClean="0">
                <a:ea typeface="Calibri" panose="020F0502020204030204" pitchFamily="34" charset="0"/>
                <a:cs typeface="Times New Roman" panose="02020603050405020304" pitchFamily="18" charset="0"/>
              </a:rPr>
              <a:t>with  inadequate wages and </a:t>
            </a:r>
            <a:r>
              <a:rPr lang="en-US" sz="2800" dirty="0">
                <a:ea typeface="Calibri" panose="020F0502020204030204" pitchFamily="34" charset="0"/>
                <a:cs typeface="Times New Roman" panose="02020603050405020304" pitchFamily="18" charset="0"/>
              </a:rPr>
              <a:t>lacking in benefits and security. </a:t>
            </a:r>
            <a:endParaRPr lang="en-US" altLang="en-US" sz="2800" dirty="0">
              <a:ea typeface="ＭＳ Ｐゴシック" panose="020B0600070205080204" pitchFamily="34" charset="-128"/>
              <a:cs typeface="Calibri" panose="020F0502020204030204" pitchFamily="34" charset="0"/>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93"/>
    </mc:Choice>
    <mc:Fallback xmlns="">
      <p:transition spd="slow" advTm="45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49263" y="188913"/>
            <a:ext cx="8229600" cy="1143000"/>
          </a:xfrm>
        </p:spPr>
        <p:txBody>
          <a:bodyPr/>
          <a:lstStyle/>
          <a:p>
            <a:r>
              <a:rPr lang="en-US" altLang="en-US" smtClean="0">
                <a:solidFill>
                  <a:srgbClr val="0070C0"/>
                </a:solidFill>
                <a:ea typeface="ＭＳ Ｐゴシック" panose="020B0600070205080204" pitchFamily="34" charset="-128"/>
                <a:cs typeface="Arial" panose="020B0604020202020204" pitchFamily="34" charset="0"/>
              </a:rPr>
              <a:t>Employment in Ontario…</a:t>
            </a:r>
            <a:endParaRPr lang="en-US" altLang="en-US" smtClean="0">
              <a:solidFill>
                <a:srgbClr val="0098AA"/>
              </a:solidFill>
              <a:ea typeface="ＭＳ Ｐゴシック" panose="020B0600070205080204" pitchFamily="34" charset="-128"/>
            </a:endParaRPr>
          </a:p>
        </p:txBody>
      </p:sp>
      <p:sp>
        <p:nvSpPr>
          <p:cNvPr id="45059" name="Content Placeholder 3"/>
          <p:cNvSpPr>
            <a:spLocks noGrp="1"/>
          </p:cNvSpPr>
          <p:nvPr>
            <p:ph idx="1"/>
          </p:nvPr>
        </p:nvSpPr>
        <p:spPr>
          <a:xfrm>
            <a:off x="382588" y="1628775"/>
            <a:ext cx="8362950" cy="4171950"/>
          </a:xfrm>
        </p:spPr>
        <p:txBody>
          <a:bodyPr/>
          <a:lstStyle/>
          <a:p>
            <a:pPr>
              <a:defRPr/>
            </a:pPr>
            <a:r>
              <a:rPr lang="en-US" altLang="en-US" dirty="0" smtClean="0">
                <a:ea typeface="ＭＳ Ｐゴシック" panose="020B0600070205080204" pitchFamily="34" charset="-128"/>
                <a:sym typeface="Wingdings" panose="05000000000000000000" pitchFamily="2" charset="2"/>
              </a:rPr>
              <a:t>30% of workers in unstable employment</a:t>
            </a:r>
          </a:p>
          <a:p>
            <a:pPr>
              <a:defRPr/>
            </a:pPr>
            <a:r>
              <a:rPr lang="en-US" altLang="en-US" dirty="0" smtClean="0">
                <a:ea typeface="ＭＳ Ｐゴシック" panose="020B0600070205080204" pitchFamily="34" charset="-128"/>
                <a:sym typeface="Wingdings" panose="05000000000000000000" pitchFamily="2" charset="2"/>
              </a:rPr>
              <a:t>Part time work is 20% of total employment</a:t>
            </a:r>
          </a:p>
          <a:p>
            <a:pPr>
              <a:defRPr/>
            </a:pPr>
            <a:r>
              <a:rPr lang="en-US" altLang="en-US" dirty="0" smtClean="0">
                <a:ea typeface="ＭＳ Ｐゴシック" panose="020B0600070205080204" pitchFamily="34" charset="-128"/>
                <a:sym typeface="Wingdings" panose="05000000000000000000" pitchFamily="2" charset="2"/>
              </a:rPr>
              <a:t>Half of those making under $15/hour are </a:t>
            </a:r>
          </a:p>
          <a:p>
            <a:pPr marL="0" indent="0">
              <a:buFontTx/>
              <a:buNone/>
              <a:defRPr/>
            </a:pPr>
            <a:r>
              <a:rPr lang="en-US" altLang="en-US" dirty="0" smtClean="0">
                <a:ea typeface="ＭＳ Ｐゴシック" panose="020B0600070205080204" pitchFamily="34" charset="-128"/>
                <a:sym typeface="Wingdings" panose="05000000000000000000" pitchFamily="2" charset="2"/>
              </a:rPr>
              <a:t>   25-64yrs old (mostly women)</a:t>
            </a:r>
          </a:p>
          <a:p>
            <a:pPr>
              <a:defRPr/>
            </a:pPr>
            <a:r>
              <a:rPr lang="en-US" altLang="en-US" dirty="0" smtClean="0">
                <a:ea typeface="ＭＳ Ｐゴシック" panose="020B0600070205080204" pitchFamily="34" charset="-128"/>
                <a:sym typeface="Wingdings" panose="05000000000000000000" pitchFamily="2" charset="2"/>
              </a:rPr>
              <a:t>F</a:t>
            </a:r>
            <a:r>
              <a:rPr lang="en-US" altLang="en-US" dirty="0" smtClean="0">
                <a:solidFill>
                  <a:srgbClr val="000000"/>
                </a:solidFill>
                <a:ea typeface="ＭＳ Ｐゴシック" panose="020B0600070205080204" pitchFamily="34" charset="-128"/>
                <a:sym typeface="Wingdings" panose="05000000000000000000" pitchFamily="2" charset="2"/>
              </a:rPr>
              <a:t>ull time work not always enough to ensure a life above the poverty line</a:t>
            </a: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sz="2800" dirty="0" smtClean="0">
              <a:ea typeface="ＭＳ Ｐゴシック" panose="020B0600070205080204" pitchFamily="34" charset="-128"/>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628"/>
    </mc:Choice>
    <mc:Fallback xmlns="">
      <p:transition spd="slow" advTm="21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49263" y="188913"/>
            <a:ext cx="8229600" cy="1143000"/>
          </a:xfrm>
        </p:spPr>
        <p:txBody>
          <a:bodyPr/>
          <a:lstStyle/>
          <a:p>
            <a:r>
              <a:rPr lang="en-US" altLang="en-US" smtClean="0">
                <a:solidFill>
                  <a:srgbClr val="0070C0"/>
                </a:solidFill>
                <a:ea typeface="ＭＳ Ｐゴシック" panose="020B0600070205080204" pitchFamily="34" charset="-128"/>
                <a:cs typeface="Arial" panose="020B0604020202020204" pitchFamily="34" charset="0"/>
              </a:rPr>
              <a:t>NWHU Catchment Area</a:t>
            </a:r>
            <a:endParaRPr lang="en-US" altLang="en-US" smtClean="0">
              <a:solidFill>
                <a:srgbClr val="0098AA"/>
              </a:solidFill>
              <a:ea typeface="ＭＳ Ｐゴシック" panose="020B0600070205080204" pitchFamily="34" charset="-128"/>
            </a:endParaRPr>
          </a:p>
        </p:txBody>
      </p:sp>
      <p:sp>
        <p:nvSpPr>
          <p:cNvPr id="45059" name="Content Placeholder 3"/>
          <p:cNvSpPr>
            <a:spLocks noGrp="1"/>
          </p:cNvSpPr>
          <p:nvPr>
            <p:ph idx="1"/>
          </p:nvPr>
        </p:nvSpPr>
        <p:spPr>
          <a:xfrm>
            <a:off x="382588" y="1628775"/>
            <a:ext cx="8362950" cy="4171950"/>
          </a:xfrm>
        </p:spPr>
        <p:txBody>
          <a:bodyPr/>
          <a:lstStyle/>
          <a:p>
            <a:pPr marL="0" indent="0">
              <a:buFontTx/>
              <a:buNone/>
              <a:defRPr/>
            </a:pPr>
            <a:r>
              <a:rPr lang="en-US" sz="2800" dirty="0" smtClean="0"/>
              <a:t>Rapid Risk Factor Surveillance System: Social Determinants of Health Module Results </a:t>
            </a:r>
          </a:p>
          <a:p>
            <a:pPr marL="0" indent="0">
              <a:buFontTx/>
              <a:buNone/>
              <a:defRPr/>
            </a:pPr>
            <a:r>
              <a:rPr lang="en-US" sz="2800" dirty="0" smtClean="0"/>
              <a:t>(December 2018):</a:t>
            </a:r>
          </a:p>
          <a:p>
            <a:pPr marL="0" indent="0">
              <a:buFontTx/>
              <a:buNone/>
              <a:defRPr/>
            </a:pPr>
            <a:endParaRPr lang="en-US" sz="1000" dirty="0" smtClean="0"/>
          </a:p>
          <a:p>
            <a:pPr>
              <a:defRPr/>
            </a:pPr>
            <a:r>
              <a:rPr lang="en-US" sz="2800" dirty="0"/>
              <a:t>A</a:t>
            </a:r>
            <a:r>
              <a:rPr lang="en-US" sz="2800" dirty="0" smtClean="0"/>
              <a:t>lmost </a:t>
            </a:r>
            <a:r>
              <a:rPr lang="en-US" sz="2800" dirty="0"/>
              <a:t>a </a:t>
            </a:r>
            <a:r>
              <a:rPr lang="en-US" sz="2800" dirty="0" smtClean="0"/>
              <a:t>third </a:t>
            </a:r>
            <a:r>
              <a:rPr lang="en-US" sz="2800" dirty="0"/>
              <a:t>(29.9%) </a:t>
            </a:r>
            <a:r>
              <a:rPr lang="en-US" sz="2800" dirty="0" smtClean="0"/>
              <a:t>think </a:t>
            </a:r>
            <a:r>
              <a:rPr lang="en-US" sz="2800" dirty="0"/>
              <a:t>that money is very or extremely important in influencing </a:t>
            </a:r>
            <a:r>
              <a:rPr lang="en-US" sz="2800" dirty="0" smtClean="0"/>
              <a:t>health </a:t>
            </a:r>
          </a:p>
          <a:p>
            <a:pPr>
              <a:defRPr/>
            </a:pPr>
            <a:r>
              <a:rPr lang="en-US" sz="2800" dirty="0" smtClean="0"/>
              <a:t>Over </a:t>
            </a:r>
            <a:r>
              <a:rPr lang="en-US" sz="2800" dirty="0"/>
              <a:t>1 in 6 people (17.1</a:t>
            </a:r>
            <a:r>
              <a:rPr lang="en-US" sz="2800" dirty="0" smtClean="0"/>
              <a:t>%) </a:t>
            </a:r>
            <a:r>
              <a:rPr lang="en-US" sz="2800" dirty="0"/>
              <a:t>believe </a:t>
            </a:r>
            <a:r>
              <a:rPr lang="en-US" sz="2800" dirty="0" smtClean="0"/>
              <a:t>money </a:t>
            </a:r>
            <a:r>
              <a:rPr lang="en-US" sz="2800" dirty="0"/>
              <a:t>is not very important or not at all </a:t>
            </a:r>
            <a:r>
              <a:rPr lang="en-US" sz="2800" dirty="0" smtClean="0"/>
              <a:t>important in influencing health</a:t>
            </a:r>
            <a:endParaRPr lang="en-US" altLang="en-US" sz="2800" dirty="0" smtClean="0">
              <a:ea typeface="ＭＳ Ｐゴシック" panose="020B0600070205080204" pitchFamily="34" charset="-128"/>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741"/>
    </mc:Choice>
    <mc:Fallback xmlns="">
      <p:transition spd="slow" advTm="34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8313" y="2276475"/>
            <a:ext cx="8229600" cy="1143000"/>
          </a:xfrm>
        </p:spPr>
        <p:txBody>
          <a:bodyPr/>
          <a:lstStyle/>
          <a:p>
            <a:pPr eaLnBrk="1" hangingPunct="1"/>
            <a:r>
              <a:rPr lang="en-CA" altLang="en-US" sz="5000" dirty="0" smtClean="0">
                <a:solidFill>
                  <a:srgbClr val="0078C9"/>
                </a:solidFill>
                <a:latin typeface="Arial" panose="020B0604020202020204" pitchFamily="34" charset="0"/>
              </a:rPr>
              <a:t>Health Equity Matters</a:t>
            </a:r>
            <a:br>
              <a:rPr lang="en-CA" altLang="en-US" sz="5000" dirty="0" smtClean="0">
                <a:solidFill>
                  <a:srgbClr val="0078C9"/>
                </a:solidFill>
                <a:latin typeface="Arial" panose="020B0604020202020204" pitchFamily="34" charset="0"/>
              </a:rPr>
            </a:br>
            <a:r>
              <a:rPr lang="en-CA" altLang="en-US" sz="5000" dirty="0" smtClean="0">
                <a:solidFill>
                  <a:srgbClr val="0078C9"/>
                </a:solidFill>
                <a:latin typeface="Arial" panose="020B0604020202020204" pitchFamily="34" charset="0"/>
              </a:rPr>
              <a:t>Poverty and Income   </a:t>
            </a:r>
            <a:br>
              <a:rPr lang="en-CA" altLang="en-US" sz="5000" dirty="0" smtClean="0">
                <a:solidFill>
                  <a:srgbClr val="0078C9"/>
                </a:solidFill>
                <a:latin typeface="Arial" panose="020B0604020202020204" pitchFamily="34" charset="0"/>
              </a:rPr>
            </a:br>
            <a:endParaRPr lang="en-CA" altLang="en-US" sz="2800" dirty="0" smtClean="0">
              <a:solidFill>
                <a:srgbClr val="0078C9"/>
              </a:solidFill>
              <a:latin typeface="Arial" panose="020B0604020202020204" pitchFamily="34" charset="0"/>
            </a:endParaRPr>
          </a:p>
        </p:txBody>
      </p:sp>
      <p:sp>
        <p:nvSpPr>
          <p:cNvPr id="17411" name="Rectangle 3"/>
          <p:cNvSpPr>
            <a:spLocks noGrp="1" noChangeArrowheads="1"/>
          </p:cNvSpPr>
          <p:nvPr>
            <p:ph type="body" idx="1"/>
          </p:nvPr>
        </p:nvSpPr>
        <p:spPr>
          <a:xfrm>
            <a:off x="468313" y="4149725"/>
            <a:ext cx="8229600" cy="1223963"/>
          </a:xfrm>
        </p:spPr>
        <p:txBody>
          <a:bodyPr/>
          <a:lstStyle/>
          <a:p>
            <a:pPr eaLnBrk="1" hangingPunct="1">
              <a:buFontTx/>
              <a:buNone/>
            </a:pPr>
            <a:r>
              <a:rPr lang="en-CA" altLang="en-US" sz="2000" smtClean="0">
                <a:latin typeface="Arial" panose="020B0604020202020204" pitchFamily="34" charset="0"/>
              </a:rPr>
              <a:t>July 2019</a:t>
            </a:r>
          </a:p>
          <a:p>
            <a:pPr eaLnBrk="1" hangingPunct="1">
              <a:buFontTx/>
              <a:buNone/>
            </a:pPr>
            <a:r>
              <a:rPr lang="en-CA" altLang="en-US" sz="2000" smtClean="0">
                <a:latin typeface="Arial" panose="020B0604020202020204" pitchFamily="34" charset="0"/>
              </a:rPr>
              <a:t>Saralyn Semeniuk</a:t>
            </a:r>
          </a:p>
          <a:p>
            <a:pPr eaLnBrk="1" hangingPunct="1">
              <a:buFontTx/>
              <a:buNone/>
            </a:pPr>
            <a:r>
              <a:rPr lang="en-CA" altLang="en-US" sz="2000" smtClean="0">
                <a:latin typeface="Arial" panose="020B0604020202020204" pitchFamily="34" charset="0"/>
              </a:rPr>
              <a:t>Health Promoter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53"/>
    </mc:Choice>
    <mc:Fallback xmlns="">
      <p:transition spd="slow" advTm="11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smtClean="0">
                <a:solidFill>
                  <a:srgbClr val="0070C0"/>
                </a:solidFill>
                <a:ea typeface="ＭＳ Ｐゴシック" panose="020B0600070205080204" pitchFamily="34" charset="-128"/>
                <a:cs typeface="Arial" panose="020B0604020202020204" pitchFamily="34" charset="0"/>
              </a:rPr>
              <a:t>In Northwestern Ontario…</a:t>
            </a:r>
            <a:endParaRPr lang="en-US" altLang="en-US" smtClean="0">
              <a:solidFill>
                <a:srgbClr val="0098AA"/>
              </a:solidFill>
              <a:ea typeface="ＭＳ Ｐゴシック" panose="020B0600070205080204" pitchFamily="34" charset="-128"/>
            </a:endParaRPr>
          </a:p>
        </p:txBody>
      </p:sp>
      <p:sp>
        <p:nvSpPr>
          <p:cNvPr id="49155" name="Content Placeholder 3"/>
          <p:cNvSpPr>
            <a:spLocks noGrp="1"/>
          </p:cNvSpPr>
          <p:nvPr>
            <p:ph idx="1"/>
          </p:nvPr>
        </p:nvSpPr>
        <p:spPr>
          <a:xfrm>
            <a:off x="461963" y="1417638"/>
            <a:ext cx="8229600" cy="4027487"/>
          </a:xfrm>
        </p:spPr>
        <p:txBody>
          <a:bodyPr/>
          <a:lstStyle/>
          <a:p>
            <a:pPr>
              <a:defRPr/>
            </a:pPr>
            <a:r>
              <a:rPr lang="en-US" altLang="en-US" dirty="0" smtClean="0">
                <a:ea typeface="ＭＳ Ｐゴシック" panose="020B0600070205080204" pitchFamily="34" charset="-128"/>
                <a:sym typeface="Wingdings" panose="05000000000000000000" pitchFamily="2" charset="2"/>
              </a:rPr>
              <a:t>Higher proportion of the population with lower socioeconomic status than the rest of the province</a:t>
            </a:r>
          </a:p>
          <a:p>
            <a:pPr marL="0" indent="0">
              <a:buFontTx/>
              <a:buNone/>
              <a:defRPr/>
            </a:pPr>
            <a:r>
              <a:rPr lang="en-US" altLang="en-US" dirty="0" smtClean="0">
                <a:ea typeface="ＭＳ Ｐゴシック" panose="020B0600070205080204" pitchFamily="34" charset="-128"/>
                <a:sym typeface="Wingdings" panose="05000000000000000000" pitchFamily="2" charset="2"/>
              </a:rPr>
              <a:t> more at risk for health inequities – in health outcomes, and access to care and basic needs</a:t>
            </a:r>
          </a:p>
          <a:p>
            <a:pPr>
              <a:defRPr/>
            </a:pPr>
            <a:r>
              <a:rPr lang="en-US" kern="1200" dirty="0">
                <a:cs typeface="Arial" charset="0"/>
              </a:rPr>
              <a:t>M</a:t>
            </a:r>
            <a:r>
              <a:rPr lang="en-US" kern="1200" dirty="0" smtClean="0">
                <a:cs typeface="Arial" charset="0"/>
              </a:rPr>
              <a:t>any </a:t>
            </a:r>
            <a:r>
              <a:rPr lang="en-US" kern="1200" dirty="0">
                <a:cs typeface="Arial" charset="0"/>
              </a:rPr>
              <a:t>populations in the North face greater inequities than others</a:t>
            </a: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707"/>
    </mc:Choice>
    <mc:Fallback xmlns="">
      <p:transition spd="slow" advTm="27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42913" y="28575"/>
            <a:ext cx="8229600" cy="1143000"/>
          </a:xfrm>
        </p:spPr>
        <p:txBody>
          <a:bodyPr/>
          <a:lstStyle/>
          <a:p>
            <a:pPr>
              <a:defRPr/>
            </a:pPr>
            <a:r>
              <a:rPr lang="en-US" altLang="en-US" sz="3600" dirty="0" smtClean="0">
                <a:solidFill>
                  <a:srgbClr val="0070C0"/>
                </a:solidFill>
                <a:ea typeface="+mj-ea"/>
                <a:cs typeface="Arial"/>
              </a:rPr>
              <a:t>Life Expectancy in NW Ontario</a:t>
            </a:r>
            <a:endParaRPr lang="en-US" altLang="en-US" sz="3600" dirty="0" smtClean="0">
              <a:solidFill>
                <a:srgbClr val="0098AA"/>
              </a:solidFill>
              <a:ea typeface="ＭＳ Ｐゴシック" panose="020B0600070205080204" pitchFamily="34" charset="-128"/>
            </a:endParaRPr>
          </a:p>
        </p:txBody>
      </p:sp>
      <p:pic>
        <p:nvPicPr>
          <p:cNvPr id="58371" name="Content Placeholder 3" descr="http://healthinthenorth.hqontario.ca/wp-content/uploads/2015/05/Figure-2-1-1.pn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50825" y="1171575"/>
            <a:ext cx="8642350" cy="456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03"/>
    </mc:Choice>
    <mc:Fallback xmlns="">
      <p:transition spd="slow" advTm="8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5613" y="6350"/>
            <a:ext cx="8229600" cy="901700"/>
          </a:xfrm>
        </p:spPr>
        <p:txBody>
          <a:bodyPr/>
          <a:lstStyle/>
          <a:p>
            <a:pPr>
              <a:defRPr/>
            </a:pPr>
            <a:r>
              <a:rPr lang="en-US" altLang="en-US" sz="3600" dirty="0">
                <a:solidFill>
                  <a:srgbClr val="0070C0"/>
                </a:solidFill>
                <a:ea typeface="+mj-ea"/>
                <a:cs typeface="Arial"/>
              </a:rPr>
              <a:t>PYLL in </a:t>
            </a:r>
            <a:r>
              <a:rPr lang="en-US" altLang="en-US" sz="3600" dirty="0" smtClean="0">
                <a:solidFill>
                  <a:srgbClr val="0070C0"/>
                </a:solidFill>
                <a:ea typeface="+mj-ea"/>
                <a:cs typeface="Arial"/>
              </a:rPr>
              <a:t>NW </a:t>
            </a:r>
            <a:r>
              <a:rPr lang="en-US" altLang="en-US" sz="3600" dirty="0">
                <a:solidFill>
                  <a:srgbClr val="0070C0"/>
                </a:solidFill>
                <a:ea typeface="+mj-ea"/>
                <a:cs typeface="Arial"/>
              </a:rPr>
              <a:t>Ontario</a:t>
            </a:r>
            <a:endParaRPr lang="en-US" altLang="en-US" sz="3600" dirty="0" smtClean="0">
              <a:solidFill>
                <a:srgbClr val="0098AA"/>
              </a:solidFill>
              <a:ea typeface="ＭＳ Ｐゴシック" panose="020B0600070205080204" pitchFamily="34" charset="-128"/>
            </a:endParaRPr>
          </a:p>
        </p:txBody>
      </p:sp>
      <p:sp>
        <p:nvSpPr>
          <p:cNvPr id="60419" name="Content Placeholder 3"/>
          <p:cNvSpPr>
            <a:spLocks noGrp="1"/>
          </p:cNvSpPr>
          <p:nvPr>
            <p:ph idx="1"/>
          </p:nvPr>
        </p:nvSpPr>
        <p:spPr>
          <a:xfrm>
            <a:off x="455613" y="1773238"/>
            <a:ext cx="8229600" cy="3816350"/>
          </a:xfrm>
        </p:spPr>
        <p:txBody>
          <a:bodyPr/>
          <a:lstStyle/>
          <a:p>
            <a:endParaRPr lang="en-US" altLang="en-US" smtClean="0">
              <a:ea typeface="ＭＳ Ｐゴシック" panose="020B0600070205080204" pitchFamily="34" charset="-128"/>
              <a:sym typeface="Wingdings" panose="05000000000000000000" pitchFamily="2" charset="2"/>
            </a:endParaRPr>
          </a:p>
        </p:txBody>
      </p:sp>
      <p:pic>
        <p:nvPicPr>
          <p:cNvPr id="60420" name="Content Placeholder 4" descr="http://healthinthenorth.hqontario.ca/wp-content/uploads/2015/05/Figure-3-1-1.pn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79388" y="765175"/>
            <a:ext cx="8640762" cy="498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81"/>
    </mc:Choice>
    <mc:Fallback xmlns="">
      <p:transition spd="slow" advTm="10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74663" y="17463"/>
            <a:ext cx="8229600" cy="1143000"/>
          </a:xfrm>
        </p:spPr>
        <p:txBody>
          <a:bodyPr/>
          <a:lstStyle/>
          <a:p>
            <a:pPr>
              <a:defRPr/>
            </a:pPr>
            <a:r>
              <a:rPr lang="en-US" altLang="en-US" sz="3600" dirty="0">
                <a:solidFill>
                  <a:srgbClr val="0070C0"/>
                </a:solidFill>
                <a:ea typeface="+mj-ea"/>
                <a:cs typeface="Arial"/>
              </a:rPr>
              <a:t>2 or more Chronic Conditions </a:t>
            </a:r>
            <a:br>
              <a:rPr lang="en-US" altLang="en-US" sz="3600" dirty="0">
                <a:solidFill>
                  <a:srgbClr val="0070C0"/>
                </a:solidFill>
                <a:ea typeface="+mj-ea"/>
                <a:cs typeface="Arial"/>
              </a:rPr>
            </a:br>
            <a:r>
              <a:rPr lang="en-US" altLang="en-US" sz="3600" dirty="0">
                <a:solidFill>
                  <a:srgbClr val="0070C0"/>
                </a:solidFill>
                <a:ea typeface="+mj-ea"/>
                <a:cs typeface="Arial"/>
              </a:rPr>
              <a:t>in </a:t>
            </a:r>
            <a:r>
              <a:rPr lang="en-US" altLang="en-US" sz="3600" dirty="0" smtClean="0">
                <a:solidFill>
                  <a:srgbClr val="0070C0"/>
                </a:solidFill>
                <a:ea typeface="+mj-ea"/>
                <a:cs typeface="Arial"/>
              </a:rPr>
              <a:t>NW </a:t>
            </a:r>
            <a:r>
              <a:rPr lang="en-US" altLang="en-US" sz="3600" dirty="0">
                <a:solidFill>
                  <a:srgbClr val="0070C0"/>
                </a:solidFill>
                <a:ea typeface="+mj-ea"/>
                <a:cs typeface="Arial"/>
              </a:rPr>
              <a:t>Ontario</a:t>
            </a:r>
            <a:endParaRPr lang="en-US" altLang="en-US" sz="3600" dirty="0" smtClean="0">
              <a:solidFill>
                <a:srgbClr val="0098AA"/>
              </a:solidFill>
              <a:ea typeface="ＭＳ Ｐゴシック" panose="020B0600070205080204" pitchFamily="34" charset="-128"/>
            </a:endParaRPr>
          </a:p>
        </p:txBody>
      </p:sp>
      <p:sp>
        <p:nvSpPr>
          <p:cNvPr id="62467" name="Content Placeholder 3"/>
          <p:cNvSpPr>
            <a:spLocks noGrp="1"/>
          </p:cNvSpPr>
          <p:nvPr>
            <p:ph idx="1"/>
          </p:nvPr>
        </p:nvSpPr>
        <p:spPr>
          <a:xfrm>
            <a:off x="455613" y="1773238"/>
            <a:ext cx="8229600" cy="3816350"/>
          </a:xfrm>
        </p:spPr>
        <p:txBody>
          <a:bodyPr/>
          <a:lstStyle/>
          <a:p>
            <a:endParaRPr lang="en-US" altLang="en-US" smtClean="0">
              <a:ea typeface="ＭＳ Ｐゴシック" panose="020B0600070205080204" pitchFamily="34" charset="-128"/>
              <a:sym typeface="Wingdings" panose="05000000000000000000" pitchFamily="2" charset="2"/>
            </a:endParaRPr>
          </a:p>
        </p:txBody>
      </p:sp>
      <p:pic>
        <p:nvPicPr>
          <p:cNvPr id="62468" name="Content Placeholder 5" descr="http://healthinthenorth.hqontario.ca/wp-content/uploads/2015/05/Figure-6-1-1.pn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77800" y="1160463"/>
            <a:ext cx="8785225"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56"/>
    </mc:Choice>
    <mc:Fallback xmlns="">
      <p:transition spd="slow" advTm="15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5613" y="0"/>
            <a:ext cx="8229600" cy="1143000"/>
          </a:xfrm>
        </p:spPr>
        <p:txBody>
          <a:bodyPr/>
          <a:lstStyle/>
          <a:p>
            <a:r>
              <a:rPr lang="en-US" altLang="en-US" smtClean="0">
                <a:solidFill>
                  <a:srgbClr val="0070C0"/>
                </a:solidFill>
                <a:ea typeface="ＭＳ Ｐゴシック" panose="020B0600070205080204" pitchFamily="34" charset="-128"/>
                <a:cs typeface="Arial" panose="020B0604020202020204" pitchFamily="34" charset="0"/>
              </a:rPr>
              <a:t>Key Considerations</a:t>
            </a:r>
            <a:endParaRPr lang="en-US" altLang="en-US" smtClean="0">
              <a:solidFill>
                <a:srgbClr val="0098AA"/>
              </a:solidFill>
              <a:ea typeface="ＭＳ Ｐゴシック" panose="020B0600070205080204" pitchFamily="34" charset="-128"/>
            </a:endParaRPr>
          </a:p>
        </p:txBody>
      </p:sp>
      <p:sp>
        <p:nvSpPr>
          <p:cNvPr id="51203" name="Content Placeholder 3"/>
          <p:cNvSpPr>
            <a:spLocks noGrp="1"/>
          </p:cNvSpPr>
          <p:nvPr>
            <p:ph idx="1"/>
          </p:nvPr>
        </p:nvSpPr>
        <p:spPr>
          <a:xfrm>
            <a:off x="455613" y="1143000"/>
            <a:ext cx="8229600" cy="4176713"/>
          </a:xfrm>
        </p:spPr>
        <p:txBody>
          <a:bodyPr/>
          <a:lstStyle/>
          <a:p>
            <a:pPr marL="0" indent="0">
              <a:buFontTx/>
              <a:buNone/>
              <a:defRPr/>
            </a:pPr>
            <a:r>
              <a:rPr lang="en-US" altLang="en-US" dirty="0" smtClean="0">
                <a:ea typeface="ＭＳ Ｐゴシック" panose="020B0600070205080204" pitchFamily="34" charset="-128"/>
                <a:sym typeface="Wingdings" panose="05000000000000000000" pitchFamily="2" charset="2"/>
              </a:rPr>
              <a:t>Income affects:</a:t>
            </a:r>
          </a:p>
          <a:p>
            <a:pPr>
              <a:defRPr/>
            </a:pPr>
            <a:r>
              <a:rPr lang="en-US" altLang="en-US" dirty="0" smtClean="0">
                <a:ea typeface="ＭＳ Ｐゴシック" panose="020B0600070205080204" pitchFamily="34" charset="-128"/>
                <a:sym typeface="Wingdings" panose="05000000000000000000" pitchFamily="2" charset="2"/>
              </a:rPr>
              <a:t>housing </a:t>
            </a:r>
          </a:p>
          <a:p>
            <a:pPr>
              <a:defRPr/>
            </a:pPr>
            <a:r>
              <a:rPr lang="en-US" altLang="en-US" dirty="0" smtClean="0">
                <a:ea typeface="ＭＳ Ｐゴシック" panose="020B0600070205080204" pitchFamily="34" charset="-128"/>
                <a:sym typeface="Wingdings" panose="05000000000000000000" pitchFamily="2" charset="2"/>
              </a:rPr>
              <a:t>food security</a:t>
            </a:r>
          </a:p>
          <a:p>
            <a:pPr>
              <a:defRPr/>
            </a:pPr>
            <a:r>
              <a:rPr lang="en-US" altLang="en-US" dirty="0">
                <a:ea typeface="ＭＳ Ｐゴシック" panose="020B0600070205080204" pitchFamily="34" charset="-128"/>
                <a:sym typeface="Wingdings" panose="05000000000000000000" pitchFamily="2" charset="2"/>
              </a:rPr>
              <a:t>e</a:t>
            </a:r>
            <a:r>
              <a:rPr lang="en-US" altLang="en-US" dirty="0" smtClean="0">
                <a:ea typeface="ＭＳ Ｐゴシック" panose="020B0600070205080204" pitchFamily="34" charset="-128"/>
                <a:sym typeface="Wingdings" panose="05000000000000000000" pitchFamily="2" charset="2"/>
              </a:rPr>
              <a:t>ducation</a:t>
            </a:r>
          </a:p>
          <a:p>
            <a:pPr>
              <a:defRPr/>
            </a:pPr>
            <a:r>
              <a:rPr lang="en-US" altLang="en-US" dirty="0" smtClean="0">
                <a:ea typeface="ＭＳ Ｐゴシック" panose="020B0600070205080204" pitchFamily="34" charset="-128"/>
                <a:sym typeface="Wingdings" panose="05000000000000000000" pitchFamily="2" charset="2"/>
              </a:rPr>
              <a:t>early childhood development &amp; childcare</a:t>
            </a:r>
          </a:p>
          <a:p>
            <a:pPr>
              <a:defRPr/>
            </a:pPr>
            <a:r>
              <a:rPr lang="en-US" altLang="en-US" dirty="0" smtClean="0">
                <a:ea typeface="ＭＳ Ｐゴシック" panose="020B0600070205080204" pitchFamily="34" charset="-128"/>
                <a:sym typeface="Wingdings" panose="05000000000000000000" pitchFamily="2" charset="2"/>
              </a:rPr>
              <a:t>transportation</a:t>
            </a:r>
          </a:p>
          <a:p>
            <a:pPr>
              <a:defRPr/>
            </a:pPr>
            <a:r>
              <a:rPr lang="en-US" altLang="en-US" dirty="0">
                <a:ea typeface="ＭＳ Ｐゴシック" panose="020B0600070205080204" pitchFamily="34" charset="-128"/>
                <a:sym typeface="Wingdings" panose="05000000000000000000" pitchFamily="2" charset="2"/>
              </a:rPr>
              <a:t>c</a:t>
            </a:r>
            <a:r>
              <a:rPr lang="en-US" altLang="en-US" dirty="0" smtClean="0">
                <a:ea typeface="ＭＳ Ｐゴシック" panose="020B0600070205080204" pitchFamily="34" charset="-128"/>
                <a:sym typeface="Wingdings" panose="05000000000000000000" pitchFamily="2" charset="2"/>
              </a:rPr>
              <a:t>onsistent access to health services and basic needs</a:t>
            </a:r>
          </a:p>
          <a:p>
            <a:pPr>
              <a:defRPr/>
            </a:pPr>
            <a:endParaRPr lang="en-US" altLang="en-US" dirty="0" smtClean="0">
              <a:ea typeface="ＭＳ Ｐゴシック" panose="020B0600070205080204" pitchFamily="34" charset="-128"/>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559"/>
    </mc:Choice>
    <mc:Fallback xmlns="">
      <p:transition spd="slow" advTm="19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5613" y="115888"/>
            <a:ext cx="8229600" cy="1143000"/>
          </a:xfrm>
        </p:spPr>
        <p:txBody>
          <a:bodyPr/>
          <a:lstStyle/>
          <a:p>
            <a:r>
              <a:rPr lang="en-US" altLang="en-US" smtClean="0">
                <a:solidFill>
                  <a:srgbClr val="0070C0"/>
                </a:solidFill>
                <a:ea typeface="ＭＳ Ｐゴシック" panose="020B0600070205080204" pitchFamily="34" charset="-128"/>
                <a:cs typeface="Arial" panose="020B0604020202020204" pitchFamily="34" charset="0"/>
              </a:rPr>
              <a:t>Key Considerations</a:t>
            </a:r>
            <a:endParaRPr lang="en-US" altLang="en-US" smtClean="0">
              <a:solidFill>
                <a:srgbClr val="0098AA"/>
              </a:solidFill>
              <a:ea typeface="ＭＳ Ｐゴシック" panose="020B0600070205080204" pitchFamily="34" charset="-128"/>
            </a:endParaRPr>
          </a:p>
        </p:txBody>
      </p:sp>
      <p:sp>
        <p:nvSpPr>
          <p:cNvPr id="51203" name="Content Placeholder 3"/>
          <p:cNvSpPr>
            <a:spLocks noGrp="1"/>
          </p:cNvSpPr>
          <p:nvPr>
            <p:ph idx="1"/>
          </p:nvPr>
        </p:nvSpPr>
        <p:spPr>
          <a:xfrm>
            <a:off x="463550" y="1258888"/>
            <a:ext cx="8229600" cy="3816350"/>
          </a:xfrm>
        </p:spPr>
        <p:txBody>
          <a:bodyPr/>
          <a:lstStyle/>
          <a:p>
            <a:pPr marL="0" indent="0">
              <a:buFontTx/>
              <a:buNone/>
              <a:defRPr/>
            </a:pPr>
            <a:r>
              <a:rPr lang="en-US" altLang="en-US" dirty="0" smtClean="0">
                <a:ea typeface="ＭＳ Ｐゴシック" panose="020B0600070205080204" pitchFamily="34" charset="-128"/>
                <a:sym typeface="Wingdings" panose="05000000000000000000" pitchFamily="2" charset="2"/>
              </a:rPr>
              <a:t>Lower income is associated with </a:t>
            </a:r>
          </a:p>
          <a:p>
            <a:pPr>
              <a:defRPr/>
            </a:pPr>
            <a:r>
              <a:rPr lang="en-US" altLang="en-US" dirty="0" smtClean="0">
                <a:ea typeface="ＭＳ Ｐゴシック" panose="020B0600070205080204" pitchFamily="34" charset="-128"/>
                <a:sym typeface="Wingdings" panose="05000000000000000000" pitchFamily="2" charset="2"/>
              </a:rPr>
              <a:t>precarious employment </a:t>
            </a:r>
          </a:p>
          <a:p>
            <a:pPr>
              <a:defRPr/>
            </a:pPr>
            <a:r>
              <a:rPr lang="en-US" altLang="en-US" dirty="0" smtClean="0">
                <a:ea typeface="ＭＳ Ｐゴシック" panose="020B0600070205080204" pitchFamily="34" charset="-128"/>
                <a:sym typeface="Wingdings" panose="05000000000000000000" pitchFamily="2" charset="2"/>
              </a:rPr>
              <a:t>low education</a:t>
            </a:r>
          </a:p>
          <a:p>
            <a:pPr>
              <a:defRPr/>
            </a:pPr>
            <a:r>
              <a:rPr lang="en-US" altLang="en-US" dirty="0" smtClean="0">
                <a:ea typeface="ＭＳ Ｐゴシック" panose="020B0600070205080204" pitchFamily="34" charset="-128"/>
                <a:sym typeface="Wingdings" panose="05000000000000000000" pitchFamily="2" charset="2"/>
              </a:rPr>
              <a:t>social exclusion</a:t>
            </a:r>
          </a:p>
          <a:p>
            <a:pPr>
              <a:defRPr/>
            </a:pPr>
            <a:r>
              <a:rPr lang="en-US" altLang="en-US" dirty="0" smtClean="0">
                <a:ea typeface="ＭＳ Ｐゴシック" panose="020B0600070205080204" pitchFamily="34" charset="-128"/>
                <a:sym typeface="Wingdings" panose="05000000000000000000" pitchFamily="2" charset="2"/>
              </a:rPr>
              <a:t>inadequate housing and nutrition</a:t>
            </a:r>
          </a:p>
          <a:p>
            <a:pPr>
              <a:defRPr/>
            </a:pPr>
            <a:r>
              <a:rPr lang="en-US" altLang="en-US" dirty="0" smtClean="0">
                <a:ea typeface="ＭＳ Ｐゴシック" panose="020B0600070205080204" pitchFamily="34" charset="-128"/>
                <a:sym typeface="Wingdings" panose="05000000000000000000" pitchFamily="2" charset="2"/>
              </a:rPr>
              <a:t>poorer physical and mental health </a:t>
            </a:r>
          </a:p>
          <a:p>
            <a:pPr>
              <a:defRPr/>
            </a:pPr>
            <a:r>
              <a:rPr lang="en-US" altLang="en-US" dirty="0" smtClean="0">
                <a:ea typeface="ＭＳ Ｐゴシック" panose="020B0600070205080204" pitchFamily="34" charset="-128"/>
                <a:sym typeface="Wingdings" panose="05000000000000000000" pitchFamily="2" charset="2"/>
              </a:rPr>
              <a:t>higher mortality rates</a:t>
            </a:r>
          </a:p>
          <a:p>
            <a:pPr>
              <a:defRPr/>
            </a:pPr>
            <a:endParaRPr lang="en-US" altLang="en-US" dirty="0" smtClean="0">
              <a:ea typeface="ＭＳ Ｐゴシック" panose="020B0600070205080204" pitchFamily="34" charset="-128"/>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168"/>
    </mc:Choice>
    <mc:Fallback xmlns="">
      <p:transition spd="slow" advTm="23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5613" y="115888"/>
            <a:ext cx="8229600" cy="1143000"/>
          </a:xfrm>
        </p:spPr>
        <p:txBody>
          <a:bodyPr/>
          <a:lstStyle/>
          <a:p>
            <a:r>
              <a:rPr lang="en-US" altLang="en-US" smtClean="0">
                <a:solidFill>
                  <a:srgbClr val="0070C0"/>
                </a:solidFill>
                <a:ea typeface="ＭＳ Ｐゴシック" panose="020B0600070205080204" pitchFamily="34" charset="-128"/>
                <a:cs typeface="Arial" panose="020B0604020202020204" pitchFamily="34" charset="0"/>
              </a:rPr>
              <a:t>Poverty Myth and Fact #4</a:t>
            </a:r>
            <a:endParaRPr lang="en-US" altLang="en-US" smtClean="0">
              <a:solidFill>
                <a:srgbClr val="0098AA"/>
              </a:solidFill>
              <a:ea typeface="ＭＳ Ｐゴシック" panose="020B0600070205080204" pitchFamily="34" charset="-128"/>
            </a:endParaRPr>
          </a:p>
        </p:txBody>
      </p:sp>
      <p:sp>
        <p:nvSpPr>
          <p:cNvPr id="51203" name="Content Placeholder 3"/>
          <p:cNvSpPr>
            <a:spLocks noGrp="1"/>
          </p:cNvSpPr>
          <p:nvPr>
            <p:ph idx="1"/>
          </p:nvPr>
        </p:nvSpPr>
        <p:spPr>
          <a:xfrm>
            <a:off x="436563" y="1341438"/>
            <a:ext cx="8364537" cy="3816350"/>
          </a:xfrm>
        </p:spPr>
        <p:txBody>
          <a:bodyPr/>
          <a:lstStyle/>
          <a:p>
            <a:pPr marL="0" indent="0">
              <a:buFontTx/>
              <a:buNone/>
              <a:defRPr/>
            </a:pPr>
            <a:r>
              <a:rPr lang="en-US" altLang="en-US" b="1" dirty="0" smtClean="0">
                <a:ea typeface="ＭＳ Ｐゴシック" panose="020B0600070205080204" pitchFamily="34" charset="-128"/>
                <a:sym typeface="Wingdings" panose="05000000000000000000" pitchFamily="2" charset="2"/>
              </a:rPr>
              <a:t>Myth:</a:t>
            </a:r>
          </a:p>
          <a:p>
            <a:pPr marL="0">
              <a:lnSpc>
                <a:spcPct val="107000"/>
              </a:lnSpc>
              <a:spcBef>
                <a:spcPts val="0"/>
              </a:spcBef>
              <a:spcAft>
                <a:spcPts val="800"/>
              </a:spcAft>
              <a:defRPr/>
            </a:pPr>
            <a:r>
              <a:rPr lang="en-US" dirty="0" smtClean="0">
                <a:ea typeface="Calibri" panose="020F0502020204030204" pitchFamily="34" charset="0"/>
                <a:cs typeface="Times New Roman" panose="02020603050405020304" pitchFamily="18" charset="0"/>
              </a:rPr>
              <a:t>People living in poverty already get enough support.</a:t>
            </a:r>
          </a:p>
          <a:p>
            <a:pPr marL="0" indent="0">
              <a:buFontTx/>
              <a:buNone/>
              <a:defRPr/>
            </a:pPr>
            <a:r>
              <a:rPr lang="en-US" altLang="en-US" b="1" dirty="0" smtClean="0">
                <a:ea typeface="ＭＳ Ｐゴシック" panose="020B0600070205080204" pitchFamily="34" charset="-128"/>
                <a:sym typeface="Wingdings" panose="05000000000000000000" pitchFamily="2" charset="2"/>
              </a:rPr>
              <a:t>Fact:</a:t>
            </a:r>
          </a:p>
          <a:p>
            <a:pPr>
              <a:defRPr/>
            </a:pPr>
            <a:r>
              <a:rPr lang="en-US" dirty="0" smtClean="0">
                <a:ea typeface="Calibri" panose="020F0502020204030204" pitchFamily="34" charset="0"/>
                <a:cs typeface="Times New Roman" panose="02020603050405020304" pitchFamily="18" charset="0"/>
              </a:rPr>
              <a:t>A wide range </a:t>
            </a:r>
            <a:r>
              <a:rPr lang="en-US" dirty="0">
                <a:ea typeface="Calibri" panose="020F0502020204030204" pitchFamily="34" charset="0"/>
                <a:cs typeface="Times New Roman" panose="02020603050405020304" pitchFamily="18" charset="0"/>
              </a:rPr>
              <a:t>of social programs is </a:t>
            </a:r>
            <a:r>
              <a:rPr lang="en-US" dirty="0" smtClean="0">
                <a:ea typeface="Calibri" panose="020F0502020204030204" pitchFamily="34" charset="0"/>
                <a:cs typeface="Times New Roman" panose="02020603050405020304" pitchFamily="18" charset="0"/>
              </a:rPr>
              <a:t>essential </a:t>
            </a:r>
            <a:r>
              <a:rPr lang="en-US" dirty="0">
                <a:ea typeface="Calibri" panose="020F0502020204030204" pitchFamily="34" charset="0"/>
                <a:cs typeface="Times New Roman" panose="02020603050405020304" pitchFamily="18" charset="0"/>
              </a:rPr>
              <a:t>to support those living in </a:t>
            </a:r>
            <a:r>
              <a:rPr lang="en-US" dirty="0" smtClean="0">
                <a:ea typeface="Calibri" panose="020F0502020204030204" pitchFamily="34" charset="0"/>
                <a:cs typeface="Times New Roman" panose="02020603050405020304" pitchFamily="18" charset="0"/>
              </a:rPr>
              <a:t>poverty</a:t>
            </a:r>
            <a:r>
              <a:rPr lang="en-US" dirty="0">
                <a:ea typeface="Calibri" panose="020F0502020204030204" pitchFamily="34" charset="0"/>
                <a:cs typeface="Times New Roman" panose="02020603050405020304" pitchFamily="18" charset="0"/>
              </a:rPr>
              <a:t> </a:t>
            </a:r>
            <a:r>
              <a:rPr lang="en-US" dirty="0" smtClean="0">
                <a:ea typeface="Calibri" panose="020F0502020204030204" pitchFamily="34" charset="0"/>
                <a:cs typeface="Times New Roman" panose="02020603050405020304" pitchFamily="18" charset="0"/>
              </a:rPr>
              <a:t>and the policies to effectively enable this are currently inadequate.</a:t>
            </a:r>
            <a:endParaRPr lang="en-US" altLang="en-US" dirty="0" smtClean="0">
              <a:ea typeface="ＭＳ Ｐゴシック" panose="020B0600070205080204" pitchFamily="34" charset="-128"/>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695"/>
    </mc:Choice>
    <mc:Fallback xmlns="">
      <p:transition spd="slow" advTm="44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77800" y="198438"/>
            <a:ext cx="8785225"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Policies to address income inequality</a:t>
            </a:r>
            <a:endParaRPr lang="en-US" altLang="en-US" sz="4000" smtClean="0">
              <a:solidFill>
                <a:srgbClr val="0098AA"/>
              </a:solidFill>
              <a:ea typeface="ＭＳ Ｐゴシック" panose="020B0600070205080204" pitchFamily="34" charset="-128"/>
            </a:endParaRPr>
          </a:p>
        </p:txBody>
      </p:sp>
      <p:sp>
        <p:nvSpPr>
          <p:cNvPr id="70659" name="Content Placeholder 3"/>
          <p:cNvSpPr>
            <a:spLocks noGrp="1"/>
          </p:cNvSpPr>
          <p:nvPr>
            <p:ph idx="1"/>
          </p:nvPr>
        </p:nvSpPr>
        <p:spPr>
          <a:xfrm>
            <a:off x="787400" y="1341438"/>
            <a:ext cx="7566025" cy="3527425"/>
          </a:xfrm>
        </p:spPr>
        <p:txBody>
          <a:bodyPr/>
          <a:lstStyle/>
          <a:p>
            <a:pPr marL="0" indent="0">
              <a:lnSpc>
                <a:spcPct val="107000"/>
              </a:lnSpc>
              <a:spcBef>
                <a:spcPct val="0"/>
              </a:spcBef>
              <a:spcAft>
                <a:spcPts val="1125"/>
              </a:spcAft>
              <a:buFontTx/>
              <a:buNone/>
            </a:pPr>
            <a:endParaRPr lang="en-US" altLang="en-US" sz="2800" smtClean="0">
              <a:solidFill>
                <a:srgbClr val="3C4858"/>
              </a:solidFill>
              <a:latin typeface="Roboto"/>
              <a:ea typeface="ＭＳ Ｐゴシック" panose="020B0600070205080204" pitchFamily="34" charset="-128"/>
              <a:cs typeface="Times New Roman" panose="02020603050405020304" pitchFamily="18" charset="0"/>
            </a:endParaRPr>
          </a:p>
          <a:p>
            <a:pPr marL="0" indent="0" algn="ctr">
              <a:lnSpc>
                <a:spcPct val="107000"/>
              </a:lnSpc>
              <a:spcBef>
                <a:spcPct val="0"/>
              </a:spcBef>
              <a:spcAft>
                <a:spcPts val="1125"/>
              </a:spcAft>
              <a:buFontTx/>
              <a:buNone/>
            </a:pPr>
            <a:r>
              <a:rPr lang="en-US" altLang="en-US" sz="2800" smtClean="0">
                <a:ea typeface="ＭＳ Ｐゴシック" panose="020B0600070205080204" pitchFamily="34" charset="-128"/>
                <a:cs typeface="Arial" panose="020B0604020202020204" pitchFamily="34" charset="0"/>
              </a:rPr>
              <a:t>Countries with higher life expectancy have policies that protect workers, support families, and provide a safety net for all. </a:t>
            </a:r>
            <a:endParaRPr lang="en-US" altLang="en-US" sz="800" smtClean="0">
              <a:ea typeface="ＭＳ Ｐゴシック" panose="020B0600070205080204" pitchFamily="34" charset="-128"/>
              <a:cs typeface="Arial" panose="020B0604020202020204" pitchFamily="34" charset="0"/>
            </a:endParaRPr>
          </a:p>
          <a:p>
            <a:pPr marL="0" indent="0" algn="ctr">
              <a:lnSpc>
                <a:spcPct val="107000"/>
              </a:lnSpc>
              <a:spcBef>
                <a:spcPct val="0"/>
              </a:spcBef>
              <a:spcAft>
                <a:spcPts val="1125"/>
              </a:spcAft>
              <a:buFontTx/>
              <a:buNone/>
            </a:pPr>
            <a:r>
              <a:rPr lang="en-US" altLang="en-US" sz="2800" smtClean="0">
                <a:ea typeface="ＭＳ Ｐゴシック" panose="020B0600070205080204" pitchFamily="34" charset="-128"/>
                <a:cs typeface="Arial" panose="020B0604020202020204" pitchFamily="34" charset="0"/>
              </a:rPr>
              <a:t>These policies address income and        wealth inequality in two possible ways…</a:t>
            </a:r>
            <a:endParaRPr lang="en-US" altLang="en-US" sz="2000" smtClean="0">
              <a:ea typeface="Calibri" panose="020F0502020204030204" pitchFamily="34" charset="0"/>
              <a:cs typeface="Arial" panose="020B0604020202020204" pitchFamily="34" charset="0"/>
            </a:endParaRPr>
          </a:p>
          <a:p>
            <a:pPr marL="0" indent="0">
              <a:buFontTx/>
              <a:buNone/>
            </a:pPr>
            <a:endParaRPr lang="en-US" altLang="en-US" sz="2800" smtClean="0">
              <a:ea typeface="ＭＳ Ｐゴシック" panose="020B0600070205080204" pitchFamily="34" charset="-128"/>
              <a:sym typeface="Wingdings" panose="05000000000000000000" pitchFamily="2" charset="2"/>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73"/>
    </mc:Choice>
    <mc:Fallback xmlns="">
      <p:transition spd="slow" advTm="15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77800" y="168275"/>
            <a:ext cx="8785225"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Policies to address income inequality</a:t>
            </a:r>
            <a:endParaRPr lang="en-US" altLang="en-US" sz="4000" smtClean="0">
              <a:solidFill>
                <a:srgbClr val="0098AA"/>
              </a:solidFill>
              <a:ea typeface="ＭＳ Ｐゴシック" panose="020B0600070205080204" pitchFamily="34" charset="-128"/>
            </a:endParaRPr>
          </a:p>
        </p:txBody>
      </p:sp>
      <p:sp>
        <p:nvSpPr>
          <p:cNvPr id="53251" name="Content Placeholder 3"/>
          <p:cNvSpPr>
            <a:spLocks noGrp="1"/>
          </p:cNvSpPr>
          <p:nvPr>
            <p:ph idx="1"/>
          </p:nvPr>
        </p:nvSpPr>
        <p:spPr>
          <a:xfrm>
            <a:off x="387350" y="1341438"/>
            <a:ext cx="8366125" cy="3816350"/>
          </a:xfrm>
        </p:spPr>
        <p:txBody>
          <a:bodyPr/>
          <a:lstStyle/>
          <a:p>
            <a:pPr marL="0" indent="0">
              <a:buFontTx/>
              <a:buNone/>
              <a:defRPr/>
            </a:pPr>
            <a:endParaRPr lang="en-US" sz="1600" dirty="0" smtClean="0">
              <a:ea typeface="Calibri" panose="020F0502020204030204" pitchFamily="34" charset="0"/>
              <a:cs typeface="Times New Roman" panose="02020603050405020304" pitchFamily="18" charset="0"/>
            </a:endParaRPr>
          </a:p>
          <a:p>
            <a:pPr marL="0" indent="0">
              <a:buFontTx/>
              <a:buNone/>
              <a:defRPr/>
            </a:pPr>
            <a:r>
              <a:rPr lang="en-US" sz="2800" dirty="0" smtClean="0">
                <a:ea typeface="Calibri" panose="020F0502020204030204" pitchFamily="34" charset="0"/>
                <a:cs typeface="Times New Roman" panose="02020603050405020304" pitchFamily="18" charset="0"/>
              </a:rPr>
              <a:t>1.  Reduce the overall income gap so everyone has sufficient resources to prosper and maintain control over their lives  </a:t>
            </a:r>
          </a:p>
          <a:p>
            <a:pPr>
              <a:defRPr/>
            </a:pPr>
            <a:r>
              <a:rPr lang="en-US" altLang="en-US" sz="2800" dirty="0" smtClean="0">
                <a:ea typeface="ＭＳ Ｐゴシック" panose="020B0600070205080204" pitchFamily="34" charset="-128"/>
                <a:sym typeface="Wingdings" panose="05000000000000000000" pitchFamily="2" charset="2"/>
              </a:rPr>
              <a:t>i.e. – basic income guarantee, earned income tax credits, secure pensions, guaranteed paid vacation and sick leave, job training for those unemployed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606"/>
    </mc:Choice>
    <mc:Fallback xmlns="">
      <p:transition spd="slow" advTm="21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77800" y="188913"/>
            <a:ext cx="8785225"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Policies to address income inequality</a:t>
            </a:r>
            <a:endParaRPr lang="en-US" altLang="en-US" sz="4000" smtClean="0">
              <a:solidFill>
                <a:srgbClr val="0098AA"/>
              </a:solidFill>
              <a:ea typeface="ＭＳ Ｐゴシック" panose="020B0600070205080204" pitchFamily="34" charset="-128"/>
            </a:endParaRPr>
          </a:p>
        </p:txBody>
      </p:sp>
      <p:sp>
        <p:nvSpPr>
          <p:cNvPr id="53251" name="Content Placeholder 3"/>
          <p:cNvSpPr>
            <a:spLocks noGrp="1"/>
          </p:cNvSpPr>
          <p:nvPr>
            <p:ph idx="1"/>
          </p:nvPr>
        </p:nvSpPr>
        <p:spPr>
          <a:xfrm>
            <a:off x="387350" y="1412875"/>
            <a:ext cx="8366125" cy="4710113"/>
          </a:xfrm>
        </p:spPr>
        <p:txBody>
          <a:bodyPr/>
          <a:lstStyle/>
          <a:p>
            <a:pPr marL="0" indent="0">
              <a:buFontTx/>
              <a:buNone/>
              <a:defRPr/>
            </a:pPr>
            <a:endParaRPr lang="en-US" sz="1600" dirty="0" smtClean="0">
              <a:ea typeface="Calibri" panose="020F0502020204030204" pitchFamily="34" charset="0"/>
              <a:cs typeface="Times New Roman" panose="02020603050405020304" pitchFamily="18" charset="0"/>
            </a:endParaRPr>
          </a:p>
          <a:p>
            <a:pPr marL="0" indent="0">
              <a:buFontTx/>
              <a:buNone/>
              <a:defRPr/>
            </a:pPr>
            <a:r>
              <a:rPr lang="en-US" sz="2800" dirty="0" smtClean="0">
                <a:ea typeface="Calibri" panose="020F0502020204030204" pitchFamily="34" charset="0"/>
                <a:cs typeface="Times New Roman" panose="02020603050405020304" pitchFamily="18" charset="0"/>
              </a:rPr>
              <a:t>2.  </a:t>
            </a:r>
            <a:r>
              <a:rPr lang="en-US" sz="2800" dirty="0">
                <a:ea typeface="Calibri" panose="020F0502020204030204" pitchFamily="34" charset="0"/>
                <a:cs typeface="Times New Roman" panose="02020603050405020304" pitchFamily="18" charset="0"/>
              </a:rPr>
              <a:t>M</a:t>
            </a:r>
            <a:r>
              <a:rPr lang="en-US" sz="2800" dirty="0" smtClean="0">
                <a:ea typeface="Calibri" panose="020F0502020204030204" pitchFamily="34" charset="0"/>
                <a:cs typeface="Times New Roman" panose="02020603050405020304" pitchFamily="18" charset="0"/>
              </a:rPr>
              <a:t>ake certain resources available to everyone; not dependent on a family's individual assets </a:t>
            </a:r>
          </a:p>
          <a:p>
            <a:pPr>
              <a:defRPr/>
            </a:pPr>
            <a:r>
              <a:rPr lang="en-US" altLang="en-US" sz="2800" dirty="0" smtClean="0">
                <a:ea typeface="ＭＳ Ｐゴシック" panose="020B0600070205080204" pitchFamily="34" charset="-128"/>
                <a:cs typeface="Times New Roman" panose="02020603050405020304" pitchFamily="18" charset="0"/>
                <a:sym typeface="Wingdings" panose="05000000000000000000" pitchFamily="2" charset="2"/>
              </a:rPr>
              <a:t>i.e. – universal pre-school and childcare, health/dental/vision care, new parent support, land use and zoning policies (for affordable housing, recreation, etc.)</a:t>
            </a:r>
            <a:endParaRPr lang="en-US" altLang="en-US" sz="2800"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650"/>
    </mc:Choice>
    <mc:Fallback xmlns="">
      <p:transition spd="slow" advTm="19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title"/>
          </p:nvPr>
        </p:nvSpPr>
        <p:spPr>
          <a:xfrm>
            <a:off x="468313" y="214313"/>
            <a:ext cx="8229600" cy="1143000"/>
          </a:xfrm>
        </p:spPr>
        <p:txBody>
          <a:bodyPr/>
          <a:lstStyle/>
          <a:p>
            <a:pPr eaLnBrk="1" hangingPunct="1"/>
            <a:r>
              <a:rPr lang="en-CA" altLang="en-US" sz="3600" b="1" smtClean="0">
                <a:solidFill>
                  <a:srgbClr val="0070C0"/>
                </a:solidFill>
                <a:latin typeface="Arial" panose="020B0604020202020204" pitchFamily="34" charset="0"/>
                <a:ea typeface="ＭＳ Ｐゴシック" panose="020B0600070205080204" pitchFamily="34" charset="-128"/>
              </a:rPr>
              <a:t>Outline</a:t>
            </a:r>
          </a:p>
        </p:txBody>
      </p:sp>
      <p:sp>
        <p:nvSpPr>
          <p:cNvPr id="19459" name="Content Placeholder 2"/>
          <p:cNvSpPr>
            <a:spLocks noGrp="1"/>
          </p:cNvSpPr>
          <p:nvPr>
            <p:ph idx="1"/>
          </p:nvPr>
        </p:nvSpPr>
        <p:spPr>
          <a:xfrm>
            <a:off x="468313" y="1700213"/>
            <a:ext cx="8229600" cy="3313112"/>
          </a:xfrm>
        </p:spPr>
        <p:txBody>
          <a:bodyPr/>
          <a:lstStyle/>
          <a:p>
            <a:r>
              <a:rPr lang="en-CA" altLang="en-US" smtClean="0">
                <a:latin typeface="Arial" panose="020B0604020202020204" pitchFamily="34" charset="0"/>
              </a:rPr>
              <a:t>Social determinants of health (SDOH)</a:t>
            </a:r>
          </a:p>
          <a:p>
            <a:r>
              <a:rPr lang="en-CA" altLang="en-US" smtClean="0">
                <a:latin typeface="Arial" panose="020B0604020202020204" pitchFamily="34" charset="0"/>
              </a:rPr>
              <a:t>Health equity and the SDOH</a:t>
            </a:r>
          </a:p>
          <a:p>
            <a:r>
              <a:rPr lang="en-CA" altLang="en-US" smtClean="0">
                <a:latin typeface="Arial" panose="020B0604020202020204" pitchFamily="34" charset="0"/>
              </a:rPr>
              <a:t>Poverty myths and facts</a:t>
            </a:r>
          </a:p>
          <a:p>
            <a:r>
              <a:rPr lang="en-CA" altLang="en-US" smtClean="0">
                <a:latin typeface="Arial" panose="020B0604020202020204" pitchFamily="34" charset="0"/>
              </a:rPr>
              <a:t>Poverty, income and health</a:t>
            </a:r>
          </a:p>
          <a:p>
            <a:r>
              <a:rPr lang="en-CA" altLang="en-US" smtClean="0">
                <a:latin typeface="Arial" panose="020B0604020202020204" pitchFamily="34" charset="0"/>
              </a:rPr>
              <a:t>Policies, programs, and partnerships to make a difference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54"/>
    </mc:Choice>
    <mc:Fallback xmlns="">
      <p:transition spd="slow" advTm="19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77800" y="333375"/>
            <a:ext cx="8785225"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Policies to address income inequality</a:t>
            </a:r>
            <a:endParaRPr lang="en-US" altLang="en-US" sz="4000" smtClean="0">
              <a:solidFill>
                <a:srgbClr val="0098AA"/>
              </a:solidFill>
              <a:ea typeface="ＭＳ Ｐゴシック" panose="020B0600070205080204" pitchFamily="34" charset="-128"/>
            </a:endParaRPr>
          </a:p>
        </p:txBody>
      </p:sp>
      <p:sp>
        <p:nvSpPr>
          <p:cNvPr id="53251" name="Content Placeholder 3"/>
          <p:cNvSpPr>
            <a:spLocks noGrp="1"/>
          </p:cNvSpPr>
          <p:nvPr>
            <p:ph idx="1"/>
          </p:nvPr>
        </p:nvSpPr>
        <p:spPr>
          <a:xfrm>
            <a:off x="387350" y="1628775"/>
            <a:ext cx="8366125" cy="4710113"/>
          </a:xfrm>
        </p:spPr>
        <p:txBody>
          <a:bodyPr/>
          <a:lstStyle/>
          <a:p>
            <a:pPr marL="0" indent="0">
              <a:buFontTx/>
              <a:buNone/>
              <a:defRPr/>
            </a:pPr>
            <a:endParaRPr lang="en-US" dirty="0"/>
          </a:p>
          <a:p>
            <a:pPr marL="0" indent="0" algn="ctr">
              <a:buFontTx/>
              <a:buNone/>
              <a:defRPr/>
            </a:pPr>
            <a:r>
              <a:rPr lang="en-US" dirty="0"/>
              <a:t>E</a:t>
            </a:r>
            <a:r>
              <a:rPr lang="en-US" dirty="0" smtClean="0"/>
              <a:t>lections </a:t>
            </a:r>
            <a:r>
              <a:rPr lang="en-US" dirty="0"/>
              <a:t>provide an </a:t>
            </a:r>
            <a:r>
              <a:rPr lang="en-US" dirty="0" smtClean="0"/>
              <a:t>opportunity to </a:t>
            </a:r>
            <a:r>
              <a:rPr lang="en-US" dirty="0"/>
              <a:t>vote for parties and candidates whose platforms support </a:t>
            </a:r>
            <a:r>
              <a:rPr lang="en-US" dirty="0" smtClean="0"/>
              <a:t>these policies.</a:t>
            </a:r>
            <a:endParaRPr lang="en-US" dirty="0"/>
          </a:p>
          <a:p>
            <a:pPr>
              <a:defRPr/>
            </a:pPr>
            <a:endParaRPr lang="en-US" altLang="en-US" dirty="0" smtClean="0">
              <a:ea typeface="ＭＳ Ｐゴシック" panose="020B0600070205080204" pitchFamily="34" charset="-128"/>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91"/>
    </mc:Choice>
    <mc:Fallback xmlns="">
      <p:transition spd="slow" advTm="25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30188"/>
            <a:ext cx="8229600"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Income and Health Equity Policy</a:t>
            </a:r>
            <a:r>
              <a:rPr lang="en-US" altLang="en-US" smtClean="0">
                <a:solidFill>
                  <a:srgbClr val="0070C0"/>
                </a:solidFill>
                <a:ea typeface="ＭＳ Ｐゴシック" panose="020B0600070205080204" pitchFamily="34" charset="-128"/>
                <a:cs typeface="Arial" panose="020B0604020202020204" pitchFamily="34" charset="0"/>
              </a:rPr>
              <a:t/>
            </a:r>
            <a:br>
              <a:rPr lang="en-US" altLang="en-US" smtClean="0">
                <a:solidFill>
                  <a:srgbClr val="0070C0"/>
                </a:solidFill>
                <a:ea typeface="ＭＳ Ｐゴシック" panose="020B0600070205080204" pitchFamily="34" charset="-128"/>
                <a:cs typeface="Arial" panose="020B0604020202020204" pitchFamily="34" charset="0"/>
              </a:rPr>
            </a:br>
            <a:endParaRPr lang="en-US" altLang="en-US" sz="2800" smtClean="0">
              <a:solidFill>
                <a:srgbClr val="0098AA"/>
              </a:solidFill>
              <a:ea typeface="ＭＳ Ｐゴシック" panose="020B0600070205080204" pitchFamily="34" charset="-128"/>
            </a:endParaRPr>
          </a:p>
        </p:txBody>
      </p:sp>
      <p:sp>
        <p:nvSpPr>
          <p:cNvPr id="67587" name="Content Placeholder 3"/>
          <p:cNvSpPr>
            <a:spLocks noGrp="1"/>
          </p:cNvSpPr>
          <p:nvPr>
            <p:ph idx="1"/>
          </p:nvPr>
        </p:nvSpPr>
        <p:spPr>
          <a:xfrm>
            <a:off x="457200" y="1557338"/>
            <a:ext cx="8229600" cy="3816350"/>
          </a:xfrm>
        </p:spPr>
        <p:txBody>
          <a:bodyPr/>
          <a:lstStyle/>
          <a:p>
            <a:pPr marL="0" indent="0">
              <a:buFontTx/>
              <a:buNone/>
              <a:defRPr/>
            </a:pPr>
            <a:r>
              <a:rPr lang="en-US" altLang="en-US" sz="2800" dirty="0" smtClean="0">
                <a:ea typeface="ＭＳ Ｐゴシック" panose="020B0600070205080204" pitchFamily="34" charset="-128"/>
                <a:cs typeface="Arial" panose="020B0604020202020204" pitchFamily="34" charset="0"/>
              </a:rPr>
              <a:t>Some current interventions &amp; recommendations:</a:t>
            </a:r>
          </a:p>
          <a:p>
            <a:pPr marL="0" indent="0">
              <a:buFontTx/>
              <a:buNone/>
              <a:defRPr/>
            </a:pPr>
            <a:endParaRPr lang="en-US" altLang="en-US" sz="1000" dirty="0" smtClean="0">
              <a:ea typeface="ＭＳ Ｐゴシック" panose="020B0600070205080204" pitchFamily="34" charset="-128"/>
              <a:sym typeface="Wingdings" panose="05000000000000000000" pitchFamily="2" charset="2"/>
            </a:endParaRPr>
          </a:p>
          <a:p>
            <a:pPr>
              <a:defRPr/>
            </a:pPr>
            <a:r>
              <a:rPr lang="en-US" altLang="en-US" sz="2800" dirty="0" smtClean="0">
                <a:ea typeface="ＭＳ Ｐゴシック" panose="020B0600070205080204" pitchFamily="34" charset="-128"/>
                <a:sym typeface="Wingdings" panose="05000000000000000000" pitchFamily="2" charset="2"/>
              </a:rPr>
              <a:t>Bill 148, Bill 47</a:t>
            </a:r>
          </a:p>
          <a:p>
            <a:pPr>
              <a:defRPr/>
            </a:pPr>
            <a:r>
              <a:rPr lang="en-US" altLang="en-US" sz="2800" dirty="0" smtClean="0">
                <a:ea typeface="ＭＳ Ｐゴシック" panose="020B0600070205080204" pitchFamily="34" charset="-128"/>
                <a:sym typeface="Wingdings" panose="05000000000000000000" pitchFamily="2" charset="2"/>
              </a:rPr>
              <a:t>Ontario Basic Income Pilot</a:t>
            </a:r>
          </a:p>
          <a:p>
            <a:pPr>
              <a:defRPr/>
            </a:pPr>
            <a:r>
              <a:rPr lang="en-US" altLang="en-US" sz="2800" dirty="0" smtClean="0">
                <a:ea typeface="ＭＳ Ｐゴシック" panose="020B0600070205080204" pitchFamily="34" charset="-128"/>
                <a:sym typeface="Wingdings" panose="05000000000000000000" pitchFamily="2" charset="2"/>
              </a:rPr>
              <a:t>Income security reform</a:t>
            </a:r>
          </a:p>
          <a:p>
            <a:pPr>
              <a:defRPr/>
            </a:pPr>
            <a:r>
              <a:rPr lang="en-US" altLang="en-US" sz="2800" dirty="0" smtClean="0">
                <a:ea typeface="ＭＳ Ｐゴシック" panose="020B0600070205080204" pitchFamily="34" charset="-128"/>
                <a:sym typeface="Wingdings" panose="05000000000000000000" pitchFamily="2" charset="2"/>
              </a:rPr>
              <a:t>Canada’s first poverty reduction strategy: Opportunity for All</a:t>
            </a: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62"/>
    </mc:Choice>
    <mc:Fallback xmlns="">
      <p:transition spd="slow" advTm="18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98475" y="312738"/>
            <a:ext cx="8229600"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Income and Health Equity Policy</a:t>
            </a:r>
            <a:endParaRPr lang="en-US" altLang="en-US" smtClean="0">
              <a:solidFill>
                <a:srgbClr val="0098AA"/>
              </a:solidFill>
              <a:ea typeface="ＭＳ Ｐゴシック" panose="020B0600070205080204" pitchFamily="34" charset="-128"/>
            </a:endParaRPr>
          </a:p>
        </p:txBody>
      </p:sp>
      <p:sp>
        <p:nvSpPr>
          <p:cNvPr id="45059" name="Content Placeholder 3"/>
          <p:cNvSpPr>
            <a:spLocks noGrp="1"/>
          </p:cNvSpPr>
          <p:nvPr>
            <p:ph idx="1"/>
          </p:nvPr>
        </p:nvSpPr>
        <p:spPr>
          <a:xfrm>
            <a:off x="361950" y="836613"/>
            <a:ext cx="8366125" cy="4316412"/>
          </a:xfrm>
        </p:spPr>
        <p:txBody>
          <a:bodyPr/>
          <a:lstStyle/>
          <a:p>
            <a:pPr marL="0" indent="0">
              <a:buFontTx/>
              <a:buNone/>
              <a:defRPr/>
            </a:pPr>
            <a:endParaRPr lang="en-US" altLang="en-US" dirty="0" smtClean="0">
              <a:solidFill>
                <a:srgbClr val="FF0000"/>
              </a:solidFill>
              <a:ea typeface="ＭＳ Ｐゴシック" panose="020B0600070205080204" pitchFamily="34" charset="-128"/>
              <a:sym typeface="Wingdings" panose="05000000000000000000" pitchFamily="2" charset="2"/>
            </a:endParaRPr>
          </a:p>
          <a:p>
            <a:pPr marL="0" indent="0">
              <a:buFontTx/>
              <a:buNone/>
              <a:defRPr/>
            </a:pPr>
            <a:r>
              <a:rPr lang="en-US" altLang="en-US" sz="2800" dirty="0" smtClean="0">
                <a:ea typeface="ＭＳ Ｐゴシック" panose="020B0600070205080204" pitchFamily="34" charset="-128"/>
                <a:sym typeface="Wingdings" panose="05000000000000000000" pitchFamily="2" charset="2"/>
              </a:rPr>
              <a:t>Bill 148 – Fair Workplaces, Better Jobs Act</a:t>
            </a:r>
          </a:p>
          <a:p>
            <a:pPr marL="0" indent="0">
              <a:buFontTx/>
              <a:buNone/>
              <a:defRPr/>
            </a:pPr>
            <a:r>
              <a:rPr lang="en-US" altLang="en-US" sz="2800" dirty="0" smtClean="0">
                <a:ea typeface="ＭＳ Ｐゴシック" panose="020B0600070205080204" pitchFamily="34" charset="-128"/>
                <a:sym typeface="Wingdings" panose="05000000000000000000" pitchFamily="2" charset="2"/>
              </a:rPr>
              <a:t>(August 2018)</a:t>
            </a:r>
          </a:p>
          <a:p>
            <a:pPr>
              <a:defRPr/>
            </a:pPr>
            <a:r>
              <a:rPr lang="en-US" altLang="en-US" sz="2800" dirty="0" smtClean="0">
                <a:ea typeface="ＭＳ Ｐゴシック" panose="020B0600070205080204" pitchFamily="34" charset="-128"/>
                <a:sym typeface="Wingdings" panose="05000000000000000000" pitchFamily="2" charset="2"/>
              </a:rPr>
              <a:t>minimum wage increase, better pay equity and benefits to help improve health/wellbeing</a:t>
            </a:r>
          </a:p>
          <a:p>
            <a:pPr marL="0" indent="0">
              <a:buFontTx/>
              <a:buNone/>
              <a:defRPr/>
            </a:pPr>
            <a:endParaRPr lang="en-US" altLang="en-US" sz="800" dirty="0" smtClean="0">
              <a:ea typeface="ＭＳ Ｐゴシック" panose="020B0600070205080204" pitchFamily="34" charset="-128"/>
              <a:sym typeface="Wingdings" panose="05000000000000000000" pitchFamily="2" charset="2"/>
            </a:endParaRPr>
          </a:p>
          <a:p>
            <a:pPr marL="0" indent="0">
              <a:buFontTx/>
              <a:buNone/>
              <a:defRPr/>
            </a:pPr>
            <a:r>
              <a:rPr lang="en-US" sz="2800" dirty="0" smtClean="0"/>
              <a:t>Bill 47 Making </a:t>
            </a:r>
            <a:r>
              <a:rPr lang="en-US" sz="2800" dirty="0"/>
              <a:t>Ontario Open for Business </a:t>
            </a:r>
            <a:r>
              <a:rPr lang="en-US" sz="2800" dirty="0" smtClean="0"/>
              <a:t>Act</a:t>
            </a:r>
          </a:p>
          <a:p>
            <a:pPr marL="0" indent="0">
              <a:buFontTx/>
              <a:buNone/>
              <a:defRPr/>
            </a:pPr>
            <a:r>
              <a:rPr lang="en-US" sz="2800" dirty="0" smtClean="0"/>
              <a:t>(November 2018)</a:t>
            </a:r>
          </a:p>
          <a:p>
            <a:pPr>
              <a:defRPr/>
            </a:pPr>
            <a:r>
              <a:rPr lang="en-US" sz="2800" dirty="0" smtClean="0"/>
              <a:t>Freezes </a:t>
            </a:r>
            <a:r>
              <a:rPr lang="en-US" sz="2800" dirty="0"/>
              <a:t>the minimum wage at $14 per hour until October 2020</a:t>
            </a:r>
            <a:endParaRPr lang="en-US" altLang="en-US" sz="2800" dirty="0" smtClean="0">
              <a:ea typeface="ＭＳ Ｐゴシック" panose="020B0600070205080204" pitchFamily="34" charset="-128"/>
              <a:sym typeface="Wingdings" panose="05000000000000000000" pitchFamily="2" charset="2"/>
            </a:endParaRPr>
          </a:p>
          <a:p>
            <a:pPr marL="0" indent="0">
              <a:buFontTx/>
              <a:buNone/>
              <a:defRPr/>
            </a:pPr>
            <a:endParaRPr lang="en-US" altLang="en-US" sz="2800" dirty="0" smtClean="0">
              <a:ea typeface="ＭＳ Ｐゴシック" panose="020B0600070205080204" pitchFamily="34" charset="-128"/>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83"/>
    </mc:Choice>
    <mc:Fallback xmlns="">
      <p:transition spd="slow" advTm="28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98475" y="312738"/>
            <a:ext cx="8229600"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Income and Health Equity Policy</a:t>
            </a:r>
            <a:endParaRPr lang="en-US" altLang="en-US" smtClean="0">
              <a:solidFill>
                <a:srgbClr val="0098AA"/>
              </a:solidFill>
              <a:ea typeface="ＭＳ Ｐゴシック" panose="020B0600070205080204" pitchFamily="34" charset="-128"/>
            </a:endParaRPr>
          </a:p>
        </p:txBody>
      </p:sp>
      <p:sp>
        <p:nvSpPr>
          <p:cNvPr id="45059" name="Content Placeholder 3"/>
          <p:cNvSpPr>
            <a:spLocks noGrp="1"/>
          </p:cNvSpPr>
          <p:nvPr>
            <p:ph idx="1"/>
          </p:nvPr>
        </p:nvSpPr>
        <p:spPr>
          <a:xfrm>
            <a:off x="361950" y="836613"/>
            <a:ext cx="8366125" cy="4316412"/>
          </a:xfrm>
        </p:spPr>
        <p:txBody>
          <a:bodyPr/>
          <a:lstStyle/>
          <a:p>
            <a:pPr marL="0" indent="0">
              <a:buFontTx/>
              <a:buNone/>
              <a:defRPr/>
            </a:pPr>
            <a:endParaRPr lang="en-US" altLang="en-US" dirty="0" smtClean="0">
              <a:ea typeface="ＭＳ Ｐゴシック" panose="020B0600070205080204" pitchFamily="34" charset="-128"/>
              <a:sym typeface="Wingdings" panose="05000000000000000000" pitchFamily="2" charset="2"/>
            </a:endParaRPr>
          </a:p>
          <a:p>
            <a:pPr marL="0" indent="0">
              <a:buFontTx/>
              <a:buNone/>
              <a:defRPr/>
            </a:pPr>
            <a:r>
              <a:rPr lang="en-US" sz="2800" dirty="0" smtClean="0"/>
              <a:t>Bill 47 - Making </a:t>
            </a:r>
            <a:r>
              <a:rPr lang="en-US" sz="2800" dirty="0"/>
              <a:t>Ontario Open for Business </a:t>
            </a:r>
            <a:r>
              <a:rPr lang="en-US" sz="2800" dirty="0" smtClean="0"/>
              <a:t>Act</a:t>
            </a:r>
          </a:p>
          <a:p>
            <a:pPr marL="0" indent="0">
              <a:buFontTx/>
              <a:buNone/>
              <a:defRPr/>
            </a:pPr>
            <a:endParaRPr lang="en-US" sz="800" dirty="0" smtClean="0"/>
          </a:p>
          <a:p>
            <a:pPr marL="0" indent="0">
              <a:buFontTx/>
              <a:buNone/>
              <a:defRPr/>
            </a:pPr>
            <a:r>
              <a:rPr lang="en-US" sz="2800" dirty="0"/>
              <a:t>Additional proposed </a:t>
            </a:r>
            <a:r>
              <a:rPr lang="en-US" sz="2800" dirty="0" smtClean="0"/>
              <a:t>changes: </a:t>
            </a:r>
            <a:endParaRPr lang="en-US" sz="2800" dirty="0"/>
          </a:p>
          <a:p>
            <a:pPr>
              <a:defRPr/>
            </a:pPr>
            <a:r>
              <a:rPr lang="en-US" sz="2800" dirty="0" smtClean="0"/>
              <a:t>Eliminate </a:t>
            </a:r>
            <a:r>
              <a:rPr lang="en-US" sz="2800" dirty="0"/>
              <a:t>equal pay for equal work for part-time, temporary and casual workers, </a:t>
            </a:r>
          </a:p>
          <a:p>
            <a:pPr>
              <a:defRPr/>
            </a:pPr>
            <a:r>
              <a:rPr lang="en-US" sz="2800" dirty="0" smtClean="0"/>
              <a:t>Eliminate </a:t>
            </a:r>
            <a:r>
              <a:rPr lang="en-US" sz="2800" dirty="0"/>
              <a:t>scheduling protections, </a:t>
            </a:r>
          </a:p>
          <a:p>
            <a:pPr>
              <a:defRPr/>
            </a:pPr>
            <a:r>
              <a:rPr lang="en-US" sz="2800" dirty="0" smtClean="0"/>
              <a:t>Reduce </a:t>
            </a:r>
            <a:r>
              <a:rPr lang="en-US" sz="2800" dirty="0"/>
              <a:t>paid and unpaid personal and family emergency days off, and </a:t>
            </a:r>
          </a:p>
          <a:p>
            <a:pPr>
              <a:defRPr/>
            </a:pPr>
            <a:r>
              <a:rPr lang="en-US" sz="2800" dirty="0" smtClean="0"/>
              <a:t>Reduce </a:t>
            </a:r>
            <a:r>
              <a:rPr lang="en-US" sz="2800" dirty="0"/>
              <a:t>enforcement provisions. </a:t>
            </a:r>
          </a:p>
          <a:p>
            <a:pPr marL="0" indent="0">
              <a:buFontTx/>
              <a:buNone/>
              <a:defRPr/>
            </a:pPr>
            <a:endParaRPr lang="en-US" sz="2800" dirty="0" smtClean="0"/>
          </a:p>
          <a:p>
            <a:pPr marL="0" indent="0">
              <a:buFontTx/>
              <a:buNone/>
              <a:defRPr/>
            </a:pPr>
            <a:endParaRPr lang="en-US" altLang="en-US" sz="2800" dirty="0" smtClean="0">
              <a:ea typeface="ＭＳ Ｐゴシック" panose="020B0600070205080204" pitchFamily="34" charset="-128"/>
              <a:sym typeface="Wingdings" panose="05000000000000000000" pitchFamily="2" charset="2"/>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157"/>
    </mc:Choice>
    <mc:Fallback xmlns="">
      <p:transition spd="slow" advTm="1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254000"/>
            <a:ext cx="8229600"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Income and Health Equity Policy</a:t>
            </a:r>
            <a:r>
              <a:rPr lang="en-US" altLang="en-US" smtClean="0">
                <a:solidFill>
                  <a:srgbClr val="0070C0"/>
                </a:solidFill>
                <a:ea typeface="ＭＳ Ｐゴシック" panose="020B0600070205080204" pitchFamily="34" charset="-128"/>
                <a:cs typeface="Arial" panose="020B0604020202020204" pitchFamily="34" charset="0"/>
              </a:rPr>
              <a:t/>
            </a:r>
            <a:br>
              <a:rPr lang="en-US" altLang="en-US" smtClean="0">
                <a:solidFill>
                  <a:srgbClr val="0070C0"/>
                </a:solidFill>
                <a:ea typeface="ＭＳ Ｐゴシック" panose="020B0600070205080204" pitchFamily="34" charset="-128"/>
                <a:cs typeface="Arial" panose="020B0604020202020204" pitchFamily="34" charset="0"/>
              </a:rPr>
            </a:br>
            <a:endParaRPr lang="en-US" altLang="en-US" sz="2800" smtClean="0">
              <a:solidFill>
                <a:srgbClr val="0098AA"/>
              </a:solidFill>
              <a:ea typeface="ＭＳ Ｐゴシック" panose="020B0600070205080204" pitchFamily="34" charset="-128"/>
            </a:endParaRPr>
          </a:p>
        </p:txBody>
      </p:sp>
      <p:sp>
        <p:nvSpPr>
          <p:cNvPr id="67587" name="Content Placeholder 3"/>
          <p:cNvSpPr>
            <a:spLocks noGrp="1"/>
          </p:cNvSpPr>
          <p:nvPr>
            <p:ph idx="1"/>
          </p:nvPr>
        </p:nvSpPr>
        <p:spPr>
          <a:xfrm>
            <a:off x="179388" y="1412875"/>
            <a:ext cx="8785225" cy="4824413"/>
          </a:xfrm>
        </p:spPr>
        <p:txBody>
          <a:bodyPr/>
          <a:lstStyle/>
          <a:p>
            <a:pPr marL="0" indent="0">
              <a:buFontTx/>
              <a:buNone/>
              <a:defRPr/>
            </a:pPr>
            <a:r>
              <a:rPr lang="en-US" altLang="en-US" sz="2800" dirty="0" smtClean="0">
                <a:ea typeface="ＭＳ Ｐゴシック" panose="020B0600070205080204" pitchFamily="34" charset="-128"/>
                <a:sym typeface="Wingdings" panose="05000000000000000000" pitchFamily="2" charset="2"/>
              </a:rPr>
              <a:t>Basic income guarantee</a:t>
            </a:r>
          </a:p>
          <a:p>
            <a:pPr>
              <a:defRPr/>
            </a:pPr>
            <a:r>
              <a:rPr lang="en-US" sz="2400" dirty="0"/>
              <a:t>a cash transfer ensuring </a:t>
            </a:r>
            <a:r>
              <a:rPr lang="en-US" sz="2400" dirty="0" smtClean="0"/>
              <a:t>the income needed </a:t>
            </a:r>
            <a:r>
              <a:rPr lang="en-US" sz="2400" dirty="0"/>
              <a:t>to meet basic </a:t>
            </a:r>
            <a:r>
              <a:rPr lang="en-US" sz="2400" dirty="0" smtClean="0"/>
              <a:t>needs and to live with dignity, </a:t>
            </a:r>
            <a:r>
              <a:rPr lang="en-US" sz="2400" dirty="0"/>
              <a:t>regardless of employment </a:t>
            </a:r>
            <a:r>
              <a:rPr lang="en-US" sz="2400" dirty="0" smtClean="0"/>
              <a:t>status</a:t>
            </a:r>
          </a:p>
          <a:p>
            <a:pPr>
              <a:defRPr/>
            </a:pPr>
            <a:r>
              <a:rPr lang="en-US" sz="2400" dirty="0" smtClean="0"/>
              <a:t>potential to alleviate or eliminate poverty, and reduce the long-term health and social consequences of poverty</a:t>
            </a:r>
          </a:p>
          <a:p>
            <a:pPr>
              <a:defRPr/>
            </a:pPr>
            <a:r>
              <a:rPr lang="en-US" sz="2400" dirty="0" smtClean="0"/>
              <a:t>Ontario Basic Income Pilot began </a:t>
            </a:r>
            <a:r>
              <a:rPr lang="en-US" sz="2400" dirty="0"/>
              <a:t>in 5</a:t>
            </a:r>
            <a:r>
              <a:rPr lang="en-US" sz="2400" dirty="0" smtClean="0"/>
              <a:t> </a:t>
            </a:r>
            <a:r>
              <a:rPr lang="en-US" sz="2400" dirty="0"/>
              <a:t>communities in June </a:t>
            </a:r>
            <a:r>
              <a:rPr lang="en-US" sz="2400" dirty="0" smtClean="0"/>
              <a:t>2017, then ended prior to completion by the Progressive Conservative government in March 2019 </a:t>
            </a:r>
          </a:p>
          <a:p>
            <a:pPr marL="0" indent="0">
              <a:buFontTx/>
              <a:buNone/>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726"/>
    </mc:Choice>
    <mc:Fallback xmlns="">
      <p:transition spd="slow" advTm="36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38100"/>
            <a:ext cx="8229600"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Income and Health Equity Policy</a:t>
            </a:r>
            <a:r>
              <a:rPr lang="en-US" altLang="en-US" smtClean="0">
                <a:solidFill>
                  <a:srgbClr val="0070C0"/>
                </a:solidFill>
                <a:ea typeface="ＭＳ Ｐゴシック" panose="020B0600070205080204" pitchFamily="34" charset="-128"/>
                <a:cs typeface="Arial" panose="020B0604020202020204" pitchFamily="34" charset="0"/>
              </a:rPr>
              <a:t/>
            </a:r>
            <a:br>
              <a:rPr lang="en-US" altLang="en-US" smtClean="0">
                <a:solidFill>
                  <a:srgbClr val="0070C0"/>
                </a:solidFill>
                <a:ea typeface="ＭＳ Ｐゴシック" panose="020B0600070205080204" pitchFamily="34" charset="-128"/>
                <a:cs typeface="Arial" panose="020B0604020202020204" pitchFamily="34" charset="0"/>
              </a:rPr>
            </a:br>
            <a:endParaRPr lang="en-US" altLang="en-US" sz="2800" smtClean="0">
              <a:solidFill>
                <a:srgbClr val="0098AA"/>
              </a:solidFill>
              <a:ea typeface="ＭＳ Ｐゴシック" panose="020B0600070205080204" pitchFamily="34" charset="-128"/>
            </a:endParaRPr>
          </a:p>
        </p:txBody>
      </p:sp>
      <p:sp>
        <p:nvSpPr>
          <p:cNvPr id="67587" name="Content Placeholder 3"/>
          <p:cNvSpPr>
            <a:spLocks noGrp="1"/>
          </p:cNvSpPr>
          <p:nvPr>
            <p:ph idx="1"/>
          </p:nvPr>
        </p:nvSpPr>
        <p:spPr>
          <a:xfrm>
            <a:off x="457200" y="908050"/>
            <a:ext cx="8229600" cy="3816350"/>
          </a:xfrm>
        </p:spPr>
        <p:txBody>
          <a:bodyPr/>
          <a:lstStyle/>
          <a:p>
            <a:pPr marL="0" indent="0">
              <a:buFontTx/>
              <a:buNone/>
              <a:defRPr/>
            </a:pPr>
            <a:endParaRPr lang="en-US" altLang="en-US" sz="2400"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p:txBody>
      </p:sp>
      <p:pic>
        <p:nvPicPr>
          <p:cNvPr id="8704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03463" y="765175"/>
            <a:ext cx="4537075"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124"/>
    </mc:Choice>
    <mc:Fallback xmlns="">
      <p:transition spd="slow" advTm="30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269875"/>
            <a:ext cx="8229600"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Income and Health Equity Policy</a:t>
            </a:r>
            <a:r>
              <a:rPr lang="en-US" altLang="en-US" smtClean="0">
                <a:solidFill>
                  <a:srgbClr val="0070C0"/>
                </a:solidFill>
                <a:ea typeface="ＭＳ Ｐゴシック" panose="020B0600070205080204" pitchFamily="34" charset="-128"/>
                <a:cs typeface="Arial" panose="020B0604020202020204" pitchFamily="34" charset="0"/>
              </a:rPr>
              <a:t/>
            </a:r>
            <a:br>
              <a:rPr lang="en-US" altLang="en-US" smtClean="0">
                <a:solidFill>
                  <a:srgbClr val="0070C0"/>
                </a:solidFill>
                <a:ea typeface="ＭＳ Ｐゴシック" panose="020B0600070205080204" pitchFamily="34" charset="-128"/>
                <a:cs typeface="Arial" panose="020B0604020202020204" pitchFamily="34" charset="0"/>
              </a:rPr>
            </a:br>
            <a:endParaRPr lang="en-US" altLang="en-US" sz="2800" smtClean="0">
              <a:solidFill>
                <a:srgbClr val="0098AA"/>
              </a:solidFill>
              <a:ea typeface="ＭＳ Ｐゴシック" panose="020B0600070205080204" pitchFamily="34" charset="-128"/>
            </a:endParaRPr>
          </a:p>
        </p:txBody>
      </p:sp>
      <p:sp>
        <p:nvSpPr>
          <p:cNvPr id="67587" name="Content Placeholder 3"/>
          <p:cNvSpPr>
            <a:spLocks noGrp="1"/>
          </p:cNvSpPr>
          <p:nvPr>
            <p:ph idx="1"/>
          </p:nvPr>
        </p:nvSpPr>
        <p:spPr>
          <a:xfrm>
            <a:off x="457200" y="1412875"/>
            <a:ext cx="8229600" cy="4032250"/>
          </a:xfrm>
        </p:spPr>
        <p:txBody>
          <a:bodyPr/>
          <a:lstStyle/>
          <a:p>
            <a:pPr marL="0" indent="0">
              <a:buFontTx/>
              <a:buNone/>
              <a:defRPr/>
            </a:pPr>
            <a:r>
              <a:rPr lang="en-US" sz="2800" dirty="0" smtClean="0"/>
              <a:t>November 2018 - </a:t>
            </a:r>
            <a:r>
              <a:rPr lang="en-US" sz="2800" dirty="0"/>
              <a:t>Ontario's Minister of Community and Social Services </a:t>
            </a:r>
            <a:r>
              <a:rPr lang="en-US" sz="2800" dirty="0" smtClean="0"/>
              <a:t>outlined some reform goals for </a:t>
            </a:r>
            <a:r>
              <a:rPr lang="en-US" sz="2800" dirty="0"/>
              <a:t>Ontario's social assistance </a:t>
            </a:r>
            <a:r>
              <a:rPr lang="en-US" sz="2800" dirty="0" smtClean="0"/>
              <a:t>system:</a:t>
            </a:r>
          </a:p>
          <a:p>
            <a:pPr marL="0" indent="0">
              <a:buFontTx/>
              <a:buNone/>
              <a:defRPr/>
            </a:pPr>
            <a:endParaRPr lang="en-US" altLang="en-US" sz="1000" dirty="0" smtClean="0">
              <a:ea typeface="ＭＳ Ｐゴシック" panose="020B0600070205080204" pitchFamily="34" charset="-128"/>
              <a:sym typeface="Wingdings" panose="05000000000000000000" pitchFamily="2" charset="2"/>
            </a:endParaRPr>
          </a:p>
          <a:p>
            <a:pPr>
              <a:defRPr/>
            </a:pPr>
            <a:r>
              <a:rPr lang="en-US" altLang="en-US" sz="2800" dirty="0" smtClean="0">
                <a:ea typeface="ＭＳ Ｐゴシック" panose="020B0600070205080204" pitchFamily="34" charset="-128"/>
                <a:sym typeface="Wingdings" panose="05000000000000000000" pitchFamily="2" charset="2"/>
              </a:rPr>
              <a:t>Move </a:t>
            </a:r>
            <a:r>
              <a:rPr lang="en-US" altLang="en-US" sz="2800" dirty="0">
                <a:ea typeface="ＭＳ Ｐゴシック" panose="020B0600070205080204" pitchFamily="34" charset="-128"/>
                <a:sym typeface="Wingdings" panose="05000000000000000000" pitchFamily="2" charset="2"/>
              </a:rPr>
              <a:t>People to Employment</a:t>
            </a:r>
          </a:p>
          <a:p>
            <a:pPr>
              <a:defRPr/>
            </a:pPr>
            <a:r>
              <a:rPr lang="en-US" altLang="en-US" sz="2800" dirty="0" smtClean="0">
                <a:ea typeface="ＭＳ Ｐゴシック" panose="020B0600070205080204" pitchFamily="34" charset="-128"/>
                <a:sym typeface="Wingdings" panose="05000000000000000000" pitchFamily="2" charset="2"/>
              </a:rPr>
              <a:t>Locally </a:t>
            </a:r>
            <a:r>
              <a:rPr lang="en-US" altLang="en-US" sz="2800" dirty="0">
                <a:ea typeface="ＭＳ Ｐゴシック" panose="020B0600070205080204" pitchFamily="34" charset="-128"/>
                <a:sym typeface="Wingdings" panose="05000000000000000000" pitchFamily="2" charset="2"/>
              </a:rPr>
              <a:t>Focused Social Services</a:t>
            </a:r>
          </a:p>
          <a:p>
            <a:pPr>
              <a:defRPr/>
            </a:pPr>
            <a:r>
              <a:rPr lang="en-US" altLang="en-US" sz="2800" dirty="0" smtClean="0">
                <a:ea typeface="ＭＳ Ｐゴシック" panose="020B0600070205080204" pitchFamily="34" charset="-128"/>
                <a:sym typeface="Wingdings" panose="05000000000000000000" pitchFamily="2" charset="2"/>
              </a:rPr>
              <a:t>Support </a:t>
            </a:r>
            <a:r>
              <a:rPr lang="en-US" altLang="en-US" sz="2800" dirty="0">
                <a:ea typeface="ＭＳ Ｐゴシック" panose="020B0600070205080204" pitchFamily="34" charset="-128"/>
                <a:sym typeface="Wingdings" panose="05000000000000000000" pitchFamily="2" charset="2"/>
              </a:rPr>
              <a:t>People with Disabilities with </a:t>
            </a:r>
            <a:r>
              <a:rPr lang="en-US" altLang="en-US" sz="2800" dirty="0" smtClean="0">
                <a:ea typeface="ＭＳ Ｐゴシック" panose="020B0600070205080204" pitchFamily="34" charset="-128"/>
                <a:sym typeface="Wingdings" panose="05000000000000000000" pitchFamily="2" charset="2"/>
              </a:rPr>
              <a:t>Dignity</a:t>
            </a:r>
          </a:p>
          <a:p>
            <a:pPr>
              <a:defRPr/>
            </a:pPr>
            <a:r>
              <a:rPr lang="en-US" altLang="en-US" sz="2800" dirty="0" smtClean="0">
                <a:ea typeface="ＭＳ Ｐゴシック" panose="020B0600070205080204" pitchFamily="34" charset="-128"/>
                <a:sym typeface="Wingdings" panose="05000000000000000000" pitchFamily="2" charset="2"/>
              </a:rPr>
              <a:t>Cut </a:t>
            </a:r>
            <a:r>
              <a:rPr lang="en-US" altLang="en-US" sz="2800" dirty="0">
                <a:ea typeface="ＭＳ Ｐゴシック" panose="020B0600070205080204" pitchFamily="34" charset="-128"/>
                <a:sym typeface="Wingdings" panose="05000000000000000000" pitchFamily="2" charset="2"/>
              </a:rPr>
              <a:t>Red Tape and Restore </a:t>
            </a:r>
            <a:r>
              <a:rPr lang="en-US" altLang="en-US" sz="2800" dirty="0" smtClean="0">
                <a:ea typeface="ＭＳ Ｐゴシック" panose="020B0600070205080204" pitchFamily="34" charset="-128"/>
                <a:sym typeface="Wingdings" panose="05000000000000000000" pitchFamily="2" charset="2"/>
              </a:rPr>
              <a:t>Accountability</a:t>
            </a:r>
            <a:endParaRPr lang="en-US" altLang="en-US" sz="2800" dirty="0">
              <a:ea typeface="ＭＳ Ｐゴシック" panose="020B0600070205080204" pitchFamily="34" charset="-128"/>
              <a:sym typeface="Wingdings" panose="05000000000000000000" pitchFamily="2" charset="2"/>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84"/>
    </mc:Choice>
    <mc:Fallback xmlns="">
      <p:transition spd="slow" advTm="19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2438" y="158750"/>
            <a:ext cx="8229600" cy="1143000"/>
          </a:xfrm>
        </p:spPr>
        <p:txBody>
          <a:bodyPr/>
          <a:lstStyle/>
          <a:p>
            <a:r>
              <a:rPr lang="en-US" altLang="en-US" smtClean="0">
                <a:solidFill>
                  <a:srgbClr val="0070C0"/>
                </a:solidFill>
                <a:ea typeface="ＭＳ Ｐゴシック" panose="020B0600070205080204" pitchFamily="34" charset="-128"/>
                <a:cs typeface="Arial" panose="020B0604020202020204" pitchFamily="34" charset="0"/>
              </a:rPr>
              <a:t>Poverty Myth and Fact #5</a:t>
            </a:r>
            <a:br>
              <a:rPr lang="en-US" altLang="en-US" smtClean="0">
                <a:solidFill>
                  <a:srgbClr val="0070C0"/>
                </a:solidFill>
                <a:ea typeface="ＭＳ Ｐゴシック" panose="020B0600070205080204" pitchFamily="34" charset="-128"/>
                <a:cs typeface="Arial" panose="020B0604020202020204" pitchFamily="34" charset="0"/>
              </a:rPr>
            </a:br>
            <a:endParaRPr lang="en-US" altLang="en-US" sz="2800" smtClean="0">
              <a:solidFill>
                <a:srgbClr val="0098AA"/>
              </a:solidFill>
              <a:ea typeface="ＭＳ Ｐゴシック" panose="020B0600070205080204" pitchFamily="34" charset="-128"/>
            </a:endParaRPr>
          </a:p>
        </p:txBody>
      </p:sp>
      <p:sp>
        <p:nvSpPr>
          <p:cNvPr id="67587" name="Content Placeholder 3"/>
          <p:cNvSpPr>
            <a:spLocks noGrp="1"/>
          </p:cNvSpPr>
          <p:nvPr>
            <p:ph idx="1"/>
          </p:nvPr>
        </p:nvSpPr>
        <p:spPr>
          <a:xfrm>
            <a:off x="441325" y="1125538"/>
            <a:ext cx="8229600" cy="3816350"/>
          </a:xfrm>
        </p:spPr>
        <p:txBody>
          <a:bodyPr/>
          <a:lstStyle/>
          <a:p>
            <a:pPr marL="0" indent="0">
              <a:buFontTx/>
              <a:buNone/>
              <a:defRPr/>
            </a:pPr>
            <a:r>
              <a:rPr lang="en-US" altLang="en-US" b="1" dirty="0" smtClean="0">
                <a:ea typeface="ＭＳ Ｐゴシック" panose="020B0600070205080204" pitchFamily="34" charset="-128"/>
                <a:sym typeface="Wingdings" panose="05000000000000000000" pitchFamily="2" charset="2"/>
              </a:rPr>
              <a:t>Myth:</a:t>
            </a:r>
          </a:p>
          <a:p>
            <a:pPr>
              <a:defRPr/>
            </a:pPr>
            <a:r>
              <a:rPr lang="en-US" dirty="0" smtClean="0"/>
              <a:t>Poverty is too complicated to eradicate</a:t>
            </a:r>
          </a:p>
          <a:p>
            <a:pPr marL="0" indent="0">
              <a:buFontTx/>
              <a:buNone/>
              <a:defRPr/>
            </a:pPr>
            <a:endParaRPr lang="en-US" altLang="en-US" sz="1000" dirty="0" smtClean="0">
              <a:ea typeface="ＭＳ Ｐゴシック" panose="020B0600070205080204" pitchFamily="34" charset="-128"/>
              <a:sym typeface="Wingdings" panose="05000000000000000000" pitchFamily="2" charset="2"/>
            </a:endParaRPr>
          </a:p>
          <a:p>
            <a:pPr marL="0" indent="0">
              <a:buFontTx/>
              <a:buNone/>
              <a:defRPr/>
            </a:pPr>
            <a:r>
              <a:rPr lang="en-US" altLang="en-US" b="1" dirty="0" smtClean="0">
                <a:ea typeface="ＭＳ Ｐゴシック" panose="020B0600070205080204" pitchFamily="34" charset="-128"/>
                <a:sym typeface="Wingdings" panose="05000000000000000000" pitchFamily="2" charset="2"/>
              </a:rPr>
              <a:t>Fact:</a:t>
            </a:r>
          </a:p>
          <a:p>
            <a:pPr>
              <a:defRPr/>
            </a:pPr>
            <a:r>
              <a:rPr lang="en-US" dirty="0" smtClean="0">
                <a:ea typeface="Calibri" panose="020F0502020204030204" pitchFamily="34" charset="0"/>
                <a:cs typeface="Times New Roman" panose="02020603050405020304" pitchFamily="18" charset="0"/>
              </a:rPr>
              <a:t>Poverty is complicated, but a comprehensive strategy that involves all levels of government, including Indigenous governments and communities can lead to its eradication. </a:t>
            </a: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sz="2800"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762"/>
    </mc:Choice>
    <mc:Fallback xmlns="">
      <p:transition spd="slow" advTm="4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227013"/>
            <a:ext cx="8229600"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Income and Health Equity Policy</a:t>
            </a:r>
            <a:r>
              <a:rPr lang="en-US" altLang="en-US" smtClean="0">
                <a:solidFill>
                  <a:srgbClr val="0070C0"/>
                </a:solidFill>
                <a:ea typeface="ＭＳ Ｐゴシック" panose="020B0600070205080204" pitchFamily="34" charset="-128"/>
                <a:cs typeface="Arial" panose="020B0604020202020204" pitchFamily="34" charset="0"/>
              </a:rPr>
              <a:t/>
            </a:r>
            <a:br>
              <a:rPr lang="en-US" altLang="en-US" smtClean="0">
                <a:solidFill>
                  <a:srgbClr val="0070C0"/>
                </a:solidFill>
                <a:ea typeface="ＭＳ Ｐゴシック" panose="020B0600070205080204" pitchFamily="34" charset="-128"/>
                <a:cs typeface="Arial" panose="020B0604020202020204" pitchFamily="34" charset="0"/>
              </a:rPr>
            </a:br>
            <a:endParaRPr lang="en-US" altLang="en-US" sz="2800" smtClean="0">
              <a:solidFill>
                <a:srgbClr val="0098AA"/>
              </a:solidFill>
              <a:ea typeface="ＭＳ Ｐゴシック" panose="020B0600070205080204" pitchFamily="34" charset="-128"/>
            </a:endParaRPr>
          </a:p>
        </p:txBody>
      </p:sp>
      <p:sp>
        <p:nvSpPr>
          <p:cNvPr id="67587" name="Content Placeholder 3"/>
          <p:cNvSpPr>
            <a:spLocks noGrp="1"/>
          </p:cNvSpPr>
          <p:nvPr>
            <p:ph idx="1"/>
          </p:nvPr>
        </p:nvSpPr>
        <p:spPr>
          <a:xfrm>
            <a:off x="457200" y="908050"/>
            <a:ext cx="8229600" cy="3960813"/>
          </a:xfrm>
        </p:spPr>
        <p:txBody>
          <a:bodyPr/>
          <a:lstStyle/>
          <a:p>
            <a:pPr marL="0" indent="0" algn="ctr">
              <a:buFontTx/>
              <a:buNone/>
              <a:defRPr/>
            </a:pPr>
            <a:endParaRPr lang="en-US" altLang="en-US" sz="2800" dirty="0" smtClean="0">
              <a:ea typeface="ＭＳ Ｐゴシック" panose="020B0600070205080204" pitchFamily="34" charset="-128"/>
              <a:sym typeface="Wingdings" panose="05000000000000000000" pitchFamily="2" charset="2"/>
            </a:endParaRPr>
          </a:p>
          <a:p>
            <a:pPr>
              <a:defRPr/>
            </a:pPr>
            <a:endParaRPr lang="en-US" altLang="en-US" sz="2800"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p:txBody>
      </p:sp>
      <p:pic>
        <p:nvPicPr>
          <p:cNvPr id="9318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1125538"/>
            <a:ext cx="4606925"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602"/>
    </mc:Choice>
    <mc:Fallback xmlns="">
      <p:transition spd="slow" advTm="17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336550"/>
            <a:ext cx="8229600"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Income and Health Equity Policy</a:t>
            </a:r>
            <a:r>
              <a:rPr lang="en-US" altLang="en-US" smtClean="0">
                <a:solidFill>
                  <a:srgbClr val="0070C0"/>
                </a:solidFill>
                <a:ea typeface="ＭＳ Ｐゴシック" panose="020B0600070205080204" pitchFamily="34" charset="-128"/>
                <a:cs typeface="Arial" panose="020B0604020202020204" pitchFamily="34" charset="0"/>
              </a:rPr>
              <a:t/>
            </a:r>
            <a:br>
              <a:rPr lang="en-US" altLang="en-US" smtClean="0">
                <a:solidFill>
                  <a:srgbClr val="0070C0"/>
                </a:solidFill>
                <a:ea typeface="ＭＳ Ｐゴシック" panose="020B0600070205080204" pitchFamily="34" charset="-128"/>
                <a:cs typeface="Arial" panose="020B0604020202020204" pitchFamily="34" charset="0"/>
              </a:rPr>
            </a:br>
            <a:endParaRPr lang="en-US" altLang="en-US" sz="2800" smtClean="0">
              <a:solidFill>
                <a:srgbClr val="0098AA"/>
              </a:solidFill>
              <a:ea typeface="ＭＳ Ｐゴシック" panose="020B0600070205080204" pitchFamily="34" charset="-128"/>
            </a:endParaRPr>
          </a:p>
        </p:txBody>
      </p:sp>
      <p:sp>
        <p:nvSpPr>
          <p:cNvPr id="67587" name="Content Placeholder 3"/>
          <p:cNvSpPr>
            <a:spLocks noGrp="1"/>
          </p:cNvSpPr>
          <p:nvPr>
            <p:ph idx="1"/>
          </p:nvPr>
        </p:nvSpPr>
        <p:spPr>
          <a:xfrm>
            <a:off x="457200" y="908050"/>
            <a:ext cx="8229600" cy="3960813"/>
          </a:xfrm>
        </p:spPr>
        <p:txBody>
          <a:bodyPr/>
          <a:lstStyle/>
          <a:p>
            <a:pPr marL="0" indent="0" algn="ctr">
              <a:buFontTx/>
              <a:buNone/>
              <a:defRPr/>
            </a:pPr>
            <a:endParaRPr lang="en-US" altLang="en-US" sz="2800" dirty="0" smtClean="0">
              <a:ea typeface="ＭＳ Ｐゴシック" panose="020B0600070205080204" pitchFamily="34" charset="-128"/>
              <a:sym typeface="Wingdings" panose="05000000000000000000" pitchFamily="2" charset="2"/>
            </a:endParaRPr>
          </a:p>
          <a:p>
            <a:pPr marL="0" indent="0" algn="ctr">
              <a:buFontTx/>
              <a:buNone/>
              <a:defRPr/>
            </a:pPr>
            <a:r>
              <a:rPr lang="en-US" altLang="en-US" sz="2800" dirty="0" smtClean="0">
                <a:ea typeface="ＭＳ Ｐゴシック" panose="020B0600070205080204" pitchFamily="34" charset="-128"/>
                <a:sym typeface="Wingdings" panose="05000000000000000000" pitchFamily="2" charset="2"/>
              </a:rPr>
              <a:t>Canada’s First </a:t>
            </a:r>
            <a:r>
              <a:rPr lang="en-US" altLang="en-US" sz="2800" dirty="0">
                <a:ea typeface="ＭＳ Ｐゴシック" panose="020B0600070205080204" pitchFamily="34" charset="-128"/>
                <a:sym typeface="Wingdings" panose="05000000000000000000" pitchFamily="2" charset="2"/>
              </a:rPr>
              <a:t>Poverty Reduction Strategy: Opportunity For </a:t>
            </a:r>
            <a:r>
              <a:rPr lang="en-US" altLang="en-US" sz="2800" dirty="0" smtClean="0">
                <a:ea typeface="ＭＳ Ｐゴシック" panose="020B0600070205080204" pitchFamily="34" charset="-128"/>
                <a:sym typeface="Wingdings" panose="05000000000000000000" pitchFamily="2" charset="2"/>
              </a:rPr>
              <a:t>All</a:t>
            </a:r>
            <a:endParaRPr lang="en-US" altLang="en-US" sz="2800" dirty="0">
              <a:ea typeface="ＭＳ Ｐゴシック" panose="020B0600070205080204" pitchFamily="34" charset="-128"/>
              <a:sym typeface="Wingdings" panose="05000000000000000000" pitchFamily="2" charset="2"/>
            </a:endParaRPr>
          </a:p>
          <a:p>
            <a:pPr marL="0" indent="0">
              <a:buFontTx/>
              <a:buNone/>
              <a:defRPr/>
            </a:pPr>
            <a:endParaRPr lang="en-US" altLang="en-US" sz="800" dirty="0" smtClean="0">
              <a:ea typeface="ＭＳ Ｐゴシック" panose="020B0600070205080204" pitchFamily="34" charset="-128"/>
              <a:sym typeface="Wingdings" panose="05000000000000000000" pitchFamily="2" charset="2"/>
            </a:endParaRPr>
          </a:p>
          <a:p>
            <a:pPr marL="0" indent="0">
              <a:buFontTx/>
              <a:buNone/>
              <a:defRPr/>
            </a:pPr>
            <a:r>
              <a:rPr lang="en-US" altLang="en-US" sz="2800" dirty="0" smtClean="0">
                <a:ea typeface="ＭＳ Ｐゴシック" panose="020B0600070205080204" pitchFamily="34" charset="-128"/>
                <a:sym typeface="Wingdings" panose="05000000000000000000" pitchFamily="2" charset="2"/>
              </a:rPr>
              <a:t>Aims to: </a:t>
            </a:r>
          </a:p>
          <a:p>
            <a:pPr>
              <a:defRPr/>
            </a:pPr>
            <a:r>
              <a:rPr lang="en-US" altLang="en-US" sz="2800" dirty="0" smtClean="0">
                <a:ea typeface="ＭＳ Ｐゴシック" panose="020B0600070205080204" pitchFamily="34" charset="-128"/>
                <a:sym typeface="Wingdings" panose="05000000000000000000" pitchFamily="2" charset="2"/>
              </a:rPr>
              <a:t>reduce </a:t>
            </a:r>
            <a:r>
              <a:rPr lang="en-US" altLang="en-US" sz="2800" dirty="0">
                <a:ea typeface="ＭＳ Ｐゴシック" panose="020B0600070205080204" pitchFamily="34" charset="-128"/>
                <a:sym typeface="Wingdings" panose="05000000000000000000" pitchFamily="2" charset="2"/>
              </a:rPr>
              <a:t>poverty by 50% by </a:t>
            </a:r>
            <a:r>
              <a:rPr lang="en-US" altLang="en-US" sz="2800" dirty="0" smtClean="0">
                <a:ea typeface="ＭＳ Ｐゴシック" panose="020B0600070205080204" pitchFamily="34" charset="-128"/>
                <a:sym typeface="Wingdings" panose="05000000000000000000" pitchFamily="2" charset="2"/>
              </a:rPr>
              <a:t>2030 </a:t>
            </a:r>
          </a:p>
          <a:p>
            <a:pPr>
              <a:defRPr/>
            </a:pPr>
            <a:r>
              <a:rPr lang="en-US" altLang="en-US" sz="2800" dirty="0" smtClean="0">
                <a:ea typeface="ＭＳ Ｐゴシック" panose="020B0600070205080204" pitchFamily="34" charset="-128"/>
                <a:sym typeface="Wingdings" panose="05000000000000000000" pitchFamily="2" charset="2"/>
              </a:rPr>
              <a:t>reduce </a:t>
            </a:r>
            <a:r>
              <a:rPr lang="en-US" altLang="en-US" sz="2800" dirty="0">
                <a:ea typeface="ＭＳ Ｐゴシック" panose="020B0600070205080204" pitchFamily="34" charset="-128"/>
                <a:sym typeface="Wingdings" panose="05000000000000000000" pitchFamily="2" charset="2"/>
              </a:rPr>
              <a:t>chronic homelessness by 50</a:t>
            </a:r>
            <a:r>
              <a:rPr lang="en-US" altLang="en-US" sz="2800" dirty="0" smtClean="0">
                <a:ea typeface="ＭＳ Ｐゴシック" panose="020B0600070205080204" pitchFamily="34" charset="-128"/>
                <a:sym typeface="Wingdings" panose="05000000000000000000" pitchFamily="2" charset="2"/>
              </a:rPr>
              <a:t>% </a:t>
            </a:r>
          </a:p>
          <a:p>
            <a:pPr>
              <a:defRPr/>
            </a:pPr>
            <a:r>
              <a:rPr lang="en-US" altLang="en-US" sz="2800" dirty="0" smtClean="0">
                <a:ea typeface="ＭＳ Ｐゴシック" panose="020B0600070205080204" pitchFamily="34" charset="-128"/>
                <a:sym typeface="Wingdings" panose="05000000000000000000" pitchFamily="2" charset="2"/>
              </a:rPr>
              <a:t>improve </a:t>
            </a:r>
            <a:r>
              <a:rPr lang="en-US" altLang="en-US" sz="2800" dirty="0">
                <a:ea typeface="ＭＳ Ｐゴシック" panose="020B0600070205080204" pitchFamily="34" charset="-128"/>
                <a:sym typeface="Wingdings" panose="05000000000000000000" pitchFamily="2" charset="2"/>
              </a:rPr>
              <a:t>water quality on reserves by </a:t>
            </a:r>
            <a:r>
              <a:rPr lang="en-US" altLang="en-US" sz="2800" dirty="0" smtClean="0">
                <a:ea typeface="ＭＳ Ｐゴシック" panose="020B0600070205080204" pitchFamily="34" charset="-128"/>
                <a:sym typeface="Wingdings" panose="05000000000000000000" pitchFamily="2" charset="2"/>
              </a:rPr>
              <a:t>2021; and</a:t>
            </a:r>
          </a:p>
          <a:p>
            <a:pPr>
              <a:defRPr/>
            </a:pPr>
            <a:r>
              <a:rPr lang="en-US" altLang="en-US" sz="2800" dirty="0" smtClean="0">
                <a:ea typeface="ＭＳ Ｐゴシック" panose="020B0600070205080204" pitchFamily="34" charset="-128"/>
                <a:sym typeface="Wingdings" panose="05000000000000000000" pitchFamily="2" charset="2"/>
              </a:rPr>
              <a:t>reduce </a:t>
            </a:r>
            <a:r>
              <a:rPr lang="en-US" altLang="en-US" sz="2800" dirty="0">
                <a:ea typeface="ＭＳ Ｐゴシック" panose="020B0600070205080204" pitchFamily="34" charset="-128"/>
                <a:sym typeface="Wingdings" panose="05000000000000000000" pitchFamily="2" charset="2"/>
              </a:rPr>
              <a:t>housing needs for 530,000 households. </a:t>
            </a:r>
            <a:endParaRPr lang="en-US" altLang="en-US" sz="2800" dirty="0" smtClean="0">
              <a:ea typeface="ＭＳ Ｐゴシック" panose="020B0600070205080204" pitchFamily="34" charset="-128"/>
              <a:sym typeface="Wingdings" panose="05000000000000000000" pitchFamily="2" charset="2"/>
            </a:endParaRPr>
          </a:p>
          <a:p>
            <a:pPr>
              <a:defRPr/>
            </a:pPr>
            <a:endParaRPr lang="en-US" altLang="en-US" sz="2800"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085"/>
    </mc:Choice>
    <mc:Fallback xmlns="">
      <p:transition spd="slow" advTm="17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p:cNvSpPr>
          <p:nvPr>
            <p:ph type="title"/>
          </p:nvPr>
        </p:nvSpPr>
        <p:spPr>
          <a:xfrm>
            <a:off x="323850" y="274638"/>
            <a:ext cx="8640763" cy="1143000"/>
          </a:xfrm>
        </p:spPr>
        <p:txBody>
          <a:bodyPr/>
          <a:lstStyle/>
          <a:p>
            <a:r>
              <a:rPr lang="en-US" altLang="en-US" sz="4000" smtClean="0">
                <a:solidFill>
                  <a:srgbClr val="0078C9"/>
                </a:solidFill>
                <a:latin typeface="Arial" panose="020B0604020202020204" pitchFamily="34" charset="0"/>
              </a:rPr>
              <a:t>What Factors Influence our Health?</a:t>
            </a:r>
          </a:p>
        </p:txBody>
      </p:sp>
      <p:pic>
        <p:nvPicPr>
          <p:cNvPr id="21507" name="Content Placeholder 7"/>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323850" y="1791684"/>
            <a:ext cx="8577263" cy="4824412"/>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148"/>
    </mc:Choice>
    <mc:Fallback xmlns="">
      <p:transition spd="slow" advTm="34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260350"/>
            <a:ext cx="8229600"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Poverty Myth and Fact #6</a:t>
            </a:r>
            <a:r>
              <a:rPr lang="en-US" altLang="en-US" smtClean="0">
                <a:solidFill>
                  <a:srgbClr val="0070C0"/>
                </a:solidFill>
                <a:ea typeface="ＭＳ Ｐゴシック" panose="020B0600070205080204" pitchFamily="34" charset="-128"/>
                <a:cs typeface="Arial" panose="020B0604020202020204" pitchFamily="34" charset="0"/>
              </a:rPr>
              <a:t/>
            </a:r>
            <a:br>
              <a:rPr lang="en-US" altLang="en-US" smtClean="0">
                <a:solidFill>
                  <a:srgbClr val="0070C0"/>
                </a:solidFill>
                <a:ea typeface="ＭＳ Ｐゴシック" panose="020B0600070205080204" pitchFamily="34" charset="-128"/>
                <a:cs typeface="Arial" panose="020B0604020202020204" pitchFamily="34" charset="0"/>
              </a:rPr>
            </a:br>
            <a:endParaRPr lang="en-US" altLang="en-US" sz="2800" smtClean="0">
              <a:solidFill>
                <a:srgbClr val="0098AA"/>
              </a:solidFill>
              <a:ea typeface="ＭＳ Ｐゴシック" panose="020B0600070205080204" pitchFamily="34" charset="-128"/>
            </a:endParaRPr>
          </a:p>
        </p:txBody>
      </p:sp>
      <p:sp>
        <p:nvSpPr>
          <p:cNvPr id="102403" name="Content Placeholder 3"/>
          <p:cNvSpPr>
            <a:spLocks noGrp="1"/>
          </p:cNvSpPr>
          <p:nvPr>
            <p:ph idx="1"/>
          </p:nvPr>
        </p:nvSpPr>
        <p:spPr>
          <a:xfrm>
            <a:off x="438150" y="1125538"/>
            <a:ext cx="8229600" cy="3816350"/>
          </a:xfrm>
        </p:spPr>
        <p:txBody>
          <a:bodyPr/>
          <a:lstStyle/>
          <a:p>
            <a:pPr marL="0" indent="0">
              <a:buFontTx/>
              <a:buNone/>
              <a:defRPr/>
            </a:pPr>
            <a:r>
              <a:rPr lang="en-US" altLang="en-US" b="1" dirty="0" smtClean="0">
                <a:ea typeface="ＭＳ Ｐゴシック" panose="020B0600070205080204" pitchFamily="34" charset="-128"/>
              </a:rPr>
              <a:t>Myth:</a:t>
            </a:r>
            <a:endParaRPr lang="en-US" altLang="en-US" b="1" dirty="0">
              <a:ea typeface="ＭＳ Ｐゴシック" panose="020B0600070205080204" pitchFamily="34" charset="-128"/>
            </a:endParaRPr>
          </a:p>
          <a:p>
            <a:pPr marL="0">
              <a:lnSpc>
                <a:spcPct val="107000"/>
              </a:lnSpc>
              <a:spcBef>
                <a:spcPts val="0"/>
              </a:spcBef>
              <a:spcAft>
                <a:spcPts val="800"/>
              </a:spcAft>
              <a:defRPr/>
            </a:pPr>
            <a:r>
              <a:rPr lang="en-US" dirty="0" smtClean="0">
                <a:ea typeface="Calibri" panose="020F0502020204030204" pitchFamily="34" charset="0"/>
                <a:cs typeface="Times New Roman" panose="02020603050405020304" pitchFamily="18" charset="0"/>
              </a:rPr>
              <a:t>A charity response is sufficient to address poverty.</a:t>
            </a:r>
            <a:endParaRPr lang="en-US" altLang="en-US" sz="800" dirty="0" smtClean="0">
              <a:ea typeface="ＭＳ Ｐゴシック" panose="020B0600070205080204" pitchFamily="34" charset="-128"/>
            </a:endParaRPr>
          </a:p>
          <a:p>
            <a:pPr marL="0" indent="0">
              <a:buFontTx/>
              <a:buNone/>
              <a:defRPr/>
            </a:pPr>
            <a:r>
              <a:rPr lang="en-US" altLang="en-US" b="1" dirty="0" smtClean="0">
                <a:ea typeface="ＭＳ Ｐゴシック" panose="020B0600070205080204" pitchFamily="34" charset="-128"/>
              </a:rPr>
              <a:t>Fact:</a:t>
            </a:r>
          </a:p>
          <a:p>
            <a:pPr>
              <a:defRPr/>
            </a:pPr>
            <a:r>
              <a:rPr lang="en-US" dirty="0">
                <a:ea typeface="Calibri" panose="020F0502020204030204" pitchFamily="34" charset="0"/>
                <a:cs typeface="Times New Roman" panose="02020603050405020304" pitchFamily="18" charset="0"/>
              </a:rPr>
              <a:t>C</a:t>
            </a:r>
            <a:r>
              <a:rPr lang="en-US" dirty="0" smtClean="0">
                <a:ea typeface="Calibri" panose="020F0502020204030204" pitchFamily="34" charset="0"/>
                <a:cs typeface="Times New Roman" panose="02020603050405020304" pitchFamily="18" charset="0"/>
              </a:rPr>
              <a:t>harities are often not able to address the systemic roots of poverty, though many are engaged in advocacy to promote strong social policy. </a:t>
            </a: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178"/>
    </mc:Choice>
    <mc:Fallback xmlns="">
      <p:transition spd="slow" advTm="53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260350"/>
            <a:ext cx="8229600"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Role of Public Health </a:t>
            </a:r>
            <a:r>
              <a:rPr lang="en-US" altLang="en-US" smtClean="0">
                <a:solidFill>
                  <a:srgbClr val="0070C0"/>
                </a:solidFill>
                <a:ea typeface="ＭＳ Ｐゴシック" panose="020B0600070205080204" pitchFamily="34" charset="-128"/>
                <a:cs typeface="Arial" panose="020B0604020202020204" pitchFamily="34" charset="0"/>
              </a:rPr>
              <a:t/>
            </a:r>
            <a:br>
              <a:rPr lang="en-US" altLang="en-US" smtClean="0">
                <a:solidFill>
                  <a:srgbClr val="0070C0"/>
                </a:solidFill>
                <a:ea typeface="ＭＳ Ｐゴシック" panose="020B0600070205080204" pitchFamily="34" charset="-128"/>
                <a:cs typeface="Arial" panose="020B0604020202020204" pitchFamily="34" charset="0"/>
              </a:rPr>
            </a:br>
            <a:endParaRPr lang="en-US" altLang="en-US" sz="2800" smtClean="0">
              <a:solidFill>
                <a:srgbClr val="0098AA"/>
              </a:solidFill>
              <a:ea typeface="ＭＳ Ｐゴシック" panose="020B0600070205080204" pitchFamily="34" charset="-128"/>
            </a:endParaRPr>
          </a:p>
        </p:txBody>
      </p:sp>
      <p:sp>
        <p:nvSpPr>
          <p:cNvPr id="99331" name="Content Placeholder 3"/>
          <p:cNvSpPr>
            <a:spLocks noGrp="1"/>
          </p:cNvSpPr>
          <p:nvPr>
            <p:ph idx="1"/>
          </p:nvPr>
        </p:nvSpPr>
        <p:spPr>
          <a:xfrm>
            <a:off x="466725" y="1125538"/>
            <a:ext cx="8229600" cy="3816350"/>
          </a:xfrm>
        </p:spPr>
        <p:txBody>
          <a:bodyPr/>
          <a:lstStyle/>
          <a:p>
            <a:r>
              <a:rPr lang="en-US" altLang="en-US" sz="2800" smtClean="0">
                <a:ea typeface="ＭＳ Ｐゴシック" panose="020B0600070205080204" pitchFamily="34" charset="-128"/>
              </a:rPr>
              <a:t>Support a system and government-wide approach to identify the factors that influence health (SDOH)</a:t>
            </a:r>
          </a:p>
          <a:p>
            <a:r>
              <a:rPr lang="en-US" altLang="en-US" sz="2800" smtClean="0">
                <a:ea typeface="ＭＳ Ｐゴシック" panose="020B0600070205080204" pitchFamily="34" charset="-128"/>
              </a:rPr>
              <a:t>Engage partners in effective community interventions and mitigation strategies            (i.e. - as part of our Health Equity Impact Assessment processes) </a:t>
            </a:r>
          </a:p>
          <a:p>
            <a:r>
              <a:rPr lang="en-US" altLang="en-US" sz="2800" smtClean="0">
                <a:ea typeface="ＭＳ Ｐゴシック" panose="020B0600070205080204" pitchFamily="34" charset="-128"/>
              </a:rPr>
              <a:t>Encourage policies to support the reduction of systematic social, economic and environmental barriers to good health</a:t>
            </a:r>
            <a:endParaRPr lang="en-US" altLang="en-US" sz="2800" smtClean="0">
              <a:ea typeface="ＭＳ Ｐゴシック" panose="020B0600070205080204" pitchFamily="34" charset="-128"/>
              <a:sym typeface="Wingdings" panose="05000000000000000000" pitchFamily="2" charset="2"/>
            </a:endParaRPr>
          </a:p>
          <a:p>
            <a:endParaRPr lang="en-US" altLang="en-US" sz="2800" smtClean="0">
              <a:ea typeface="ＭＳ Ｐゴシック" panose="020B0600070205080204" pitchFamily="34" charset="-128"/>
              <a:sym typeface="Wingdings" panose="05000000000000000000" pitchFamily="2" charset="2"/>
            </a:endParaRPr>
          </a:p>
          <a:p>
            <a:endParaRPr lang="en-US" altLang="en-US" smtClean="0">
              <a:ea typeface="ＭＳ Ｐゴシック" panose="020B0600070205080204" pitchFamily="34" charset="-128"/>
              <a:sym typeface="Wingdings" panose="05000000000000000000" pitchFamily="2" charset="2"/>
            </a:endParaRPr>
          </a:p>
          <a:p>
            <a:endParaRPr lang="en-US" altLang="en-US" smtClean="0">
              <a:ea typeface="ＭＳ Ｐゴシック" panose="020B0600070205080204" pitchFamily="34" charset="-128"/>
              <a:sym typeface="Wingdings" panose="05000000000000000000" pitchFamily="2" charset="2"/>
            </a:endParaRPr>
          </a:p>
          <a:p>
            <a:endParaRPr lang="en-US" altLang="en-US" smtClean="0">
              <a:ea typeface="ＭＳ Ｐゴシック" panose="020B0600070205080204" pitchFamily="34" charset="-128"/>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264"/>
    </mc:Choice>
    <mc:Fallback xmlns="">
      <p:transition spd="slow" advTm="25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260350"/>
            <a:ext cx="8229600"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 </a:t>
            </a:r>
            <a:r>
              <a:rPr lang="en-US" altLang="en-US" smtClean="0">
                <a:solidFill>
                  <a:srgbClr val="0070C0"/>
                </a:solidFill>
                <a:ea typeface="ＭＳ Ｐゴシック" panose="020B0600070205080204" pitchFamily="34" charset="-128"/>
                <a:cs typeface="Arial" panose="020B0604020202020204" pitchFamily="34" charset="0"/>
              </a:rPr>
              <a:t/>
            </a:r>
            <a:br>
              <a:rPr lang="en-US" altLang="en-US" smtClean="0">
                <a:solidFill>
                  <a:srgbClr val="0070C0"/>
                </a:solidFill>
                <a:ea typeface="ＭＳ Ｐゴシック" panose="020B0600070205080204" pitchFamily="34" charset="-128"/>
                <a:cs typeface="Arial" panose="020B0604020202020204" pitchFamily="34" charset="0"/>
              </a:rPr>
            </a:br>
            <a:endParaRPr lang="en-US" altLang="en-US" sz="2800" smtClean="0">
              <a:solidFill>
                <a:srgbClr val="0098AA"/>
              </a:solidFill>
              <a:ea typeface="ＭＳ Ｐゴシック" panose="020B0600070205080204" pitchFamily="34" charset="-128"/>
            </a:endParaRPr>
          </a:p>
        </p:txBody>
      </p:sp>
      <p:sp>
        <p:nvSpPr>
          <p:cNvPr id="101379" name="Content Placeholder 3"/>
          <p:cNvSpPr>
            <a:spLocks noGrp="1"/>
          </p:cNvSpPr>
          <p:nvPr>
            <p:ph idx="1"/>
          </p:nvPr>
        </p:nvSpPr>
        <p:spPr>
          <a:xfrm>
            <a:off x="457200" y="1268413"/>
            <a:ext cx="8229600" cy="3816350"/>
          </a:xfrm>
        </p:spPr>
        <p:txBody>
          <a:bodyPr/>
          <a:lstStyle/>
          <a:p>
            <a:endParaRPr lang="en-US" altLang="en-US" sz="2800" smtClean="0">
              <a:ea typeface="ＭＳ Ｐゴシック" panose="020B0600070205080204" pitchFamily="34" charset="-128"/>
              <a:sym typeface="Wingdings" panose="05000000000000000000" pitchFamily="2" charset="2"/>
            </a:endParaRPr>
          </a:p>
          <a:p>
            <a:endParaRPr lang="en-US" altLang="en-US" smtClean="0">
              <a:ea typeface="ＭＳ Ｐゴシック" panose="020B0600070205080204" pitchFamily="34" charset="-128"/>
              <a:sym typeface="Wingdings" panose="05000000000000000000" pitchFamily="2" charset="2"/>
            </a:endParaRPr>
          </a:p>
          <a:p>
            <a:endParaRPr lang="en-US" altLang="en-US" smtClean="0">
              <a:ea typeface="ＭＳ Ｐゴシック" panose="020B0600070205080204" pitchFamily="34" charset="-128"/>
              <a:sym typeface="Wingdings" panose="05000000000000000000" pitchFamily="2" charset="2"/>
            </a:endParaRPr>
          </a:p>
          <a:p>
            <a:endParaRPr lang="en-US" altLang="en-US" smtClean="0">
              <a:ea typeface="ＭＳ Ｐゴシック" panose="020B0600070205080204" pitchFamily="34" charset="-128"/>
              <a:sym typeface="Wingdings" panose="05000000000000000000" pitchFamily="2" charset="2"/>
            </a:endParaRPr>
          </a:p>
        </p:txBody>
      </p:sp>
      <p:pic>
        <p:nvPicPr>
          <p:cNvPr id="10138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0"/>
            <a:ext cx="6840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48"/>
    </mc:Choice>
    <mc:Fallback xmlns="">
      <p:transition spd="slow" advTm="11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260350"/>
            <a:ext cx="8229600"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Role of Public Health </a:t>
            </a:r>
            <a:r>
              <a:rPr lang="en-US" altLang="en-US" smtClean="0">
                <a:solidFill>
                  <a:srgbClr val="0070C0"/>
                </a:solidFill>
                <a:ea typeface="ＭＳ Ｐゴシック" panose="020B0600070205080204" pitchFamily="34" charset="-128"/>
                <a:cs typeface="Arial" panose="020B0604020202020204" pitchFamily="34" charset="0"/>
              </a:rPr>
              <a:t/>
            </a:r>
            <a:br>
              <a:rPr lang="en-US" altLang="en-US" smtClean="0">
                <a:solidFill>
                  <a:srgbClr val="0070C0"/>
                </a:solidFill>
                <a:ea typeface="ＭＳ Ｐゴシック" panose="020B0600070205080204" pitchFamily="34" charset="-128"/>
                <a:cs typeface="Arial" panose="020B0604020202020204" pitchFamily="34" charset="0"/>
              </a:rPr>
            </a:br>
            <a:endParaRPr lang="en-US" altLang="en-US" sz="2800" smtClean="0">
              <a:solidFill>
                <a:srgbClr val="0098AA"/>
              </a:solidFill>
              <a:ea typeface="ＭＳ Ｐゴシック" panose="020B0600070205080204" pitchFamily="34" charset="-128"/>
            </a:endParaRPr>
          </a:p>
        </p:txBody>
      </p:sp>
      <p:sp>
        <p:nvSpPr>
          <p:cNvPr id="86019" name="Content Placeholder 3"/>
          <p:cNvSpPr>
            <a:spLocks noGrp="1"/>
          </p:cNvSpPr>
          <p:nvPr>
            <p:ph idx="1"/>
          </p:nvPr>
        </p:nvSpPr>
        <p:spPr>
          <a:xfrm>
            <a:off x="457200" y="1268413"/>
            <a:ext cx="8229600" cy="3816350"/>
          </a:xfrm>
        </p:spPr>
        <p:txBody>
          <a:bodyPr/>
          <a:lstStyle/>
          <a:p>
            <a:pPr marL="0" indent="0">
              <a:buFontTx/>
              <a:buNone/>
              <a:defRPr/>
            </a:pPr>
            <a:endParaRPr lang="en-US" altLang="en-US" sz="2800"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p:txBody>
      </p:sp>
      <p:pic>
        <p:nvPicPr>
          <p:cNvPr id="10342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38"/>
    </mc:Choice>
    <mc:Fallback xmlns="">
      <p:transition spd="slow" advTm="14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60350"/>
            <a:ext cx="8229600"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Role of Public Health </a:t>
            </a:r>
            <a:r>
              <a:rPr lang="en-US" altLang="en-US" smtClean="0">
                <a:solidFill>
                  <a:srgbClr val="0070C0"/>
                </a:solidFill>
                <a:ea typeface="ＭＳ Ｐゴシック" panose="020B0600070205080204" pitchFamily="34" charset="-128"/>
                <a:cs typeface="Arial" panose="020B0604020202020204" pitchFamily="34" charset="0"/>
              </a:rPr>
              <a:t/>
            </a:r>
            <a:br>
              <a:rPr lang="en-US" altLang="en-US" smtClean="0">
                <a:solidFill>
                  <a:srgbClr val="0070C0"/>
                </a:solidFill>
                <a:ea typeface="ＭＳ Ｐゴシック" panose="020B0600070205080204" pitchFamily="34" charset="-128"/>
                <a:cs typeface="Arial" panose="020B0604020202020204" pitchFamily="34" charset="0"/>
              </a:rPr>
            </a:br>
            <a:endParaRPr lang="en-US" altLang="en-US" sz="2800" smtClean="0">
              <a:solidFill>
                <a:srgbClr val="0098AA"/>
              </a:solidFill>
              <a:ea typeface="ＭＳ Ｐゴシック" panose="020B0600070205080204" pitchFamily="34" charset="-128"/>
            </a:endParaRPr>
          </a:p>
        </p:txBody>
      </p:sp>
      <p:sp>
        <p:nvSpPr>
          <p:cNvPr id="86019" name="Content Placeholder 3"/>
          <p:cNvSpPr>
            <a:spLocks noGrp="1"/>
          </p:cNvSpPr>
          <p:nvPr>
            <p:ph idx="1"/>
          </p:nvPr>
        </p:nvSpPr>
        <p:spPr>
          <a:xfrm>
            <a:off x="457200" y="1268413"/>
            <a:ext cx="8229600" cy="3816350"/>
          </a:xfrm>
        </p:spPr>
        <p:txBody>
          <a:bodyPr/>
          <a:lstStyle/>
          <a:p>
            <a:pPr marL="0" indent="0">
              <a:buFontTx/>
              <a:buNone/>
              <a:defRPr/>
            </a:pPr>
            <a:endParaRPr lang="en-US" altLang="en-US" sz="2800"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p:txBody>
      </p:sp>
      <p:pic>
        <p:nvPicPr>
          <p:cNvPr id="10547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0"/>
            <a:ext cx="7058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22"/>
    </mc:Choice>
    <mc:Fallback xmlns="">
      <p:transition spd="slow" advTm="11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60350"/>
            <a:ext cx="8229600"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Poverty Myth and Fact #7</a:t>
            </a:r>
            <a:r>
              <a:rPr lang="en-US" altLang="en-US" smtClean="0">
                <a:solidFill>
                  <a:srgbClr val="0070C0"/>
                </a:solidFill>
                <a:ea typeface="ＭＳ Ｐゴシック" panose="020B0600070205080204" pitchFamily="34" charset="-128"/>
                <a:cs typeface="Arial" panose="020B0604020202020204" pitchFamily="34" charset="0"/>
              </a:rPr>
              <a:t/>
            </a:r>
            <a:br>
              <a:rPr lang="en-US" altLang="en-US" smtClean="0">
                <a:solidFill>
                  <a:srgbClr val="0070C0"/>
                </a:solidFill>
                <a:ea typeface="ＭＳ Ｐゴシック" panose="020B0600070205080204" pitchFamily="34" charset="-128"/>
                <a:cs typeface="Arial" panose="020B0604020202020204" pitchFamily="34" charset="0"/>
              </a:rPr>
            </a:br>
            <a:endParaRPr lang="en-US" altLang="en-US" sz="2800" smtClean="0">
              <a:solidFill>
                <a:srgbClr val="0098AA"/>
              </a:solidFill>
              <a:ea typeface="ＭＳ Ｐゴシック" panose="020B0600070205080204" pitchFamily="34" charset="-128"/>
            </a:endParaRPr>
          </a:p>
        </p:txBody>
      </p:sp>
      <p:sp>
        <p:nvSpPr>
          <p:cNvPr id="102403" name="Content Placeholder 3"/>
          <p:cNvSpPr>
            <a:spLocks noGrp="1"/>
          </p:cNvSpPr>
          <p:nvPr>
            <p:ph idx="1"/>
          </p:nvPr>
        </p:nvSpPr>
        <p:spPr>
          <a:xfrm>
            <a:off x="457200" y="1268413"/>
            <a:ext cx="8229600" cy="3816350"/>
          </a:xfrm>
        </p:spPr>
        <p:txBody>
          <a:bodyPr/>
          <a:lstStyle/>
          <a:p>
            <a:pPr marL="0" indent="0">
              <a:buFontTx/>
              <a:buNone/>
              <a:defRPr/>
            </a:pPr>
            <a:r>
              <a:rPr lang="en-US" altLang="en-US" b="1" dirty="0" smtClean="0">
                <a:ea typeface="ＭＳ Ｐゴシック" panose="020B0600070205080204" pitchFamily="34" charset="-128"/>
              </a:rPr>
              <a:t>Myth:</a:t>
            </a:r>
          </a:p>
          <a:p>
            <a:pPr>
              <a:defRPr/>
            </a:pPr>
            <a:r>
              <a:rPr lang="en-US" dirty="0"/>
              <a:t>Poverty does not affect me.</a:t>
            </a:r>
          </a:p>
          <a:p>
            <a:pPr marL="0" indent="0">
              <a:buFontTx/>
              <a:buNone/>
              <a:defRPr/>
            </a:pPr>
            <a:endParaRPr lang="en-US" altLang="en-US" sz="800" dirty="0" smtClean="0">
              <a:ea typeface="ＭＳ Ｐゴシック" panose="020B0600070205080204" pitchFamily="34" charset="-128"/>
            </a:endParaRPr>
          </a:p>
          <a:p>
            <a:pPr marL="0" indent="0">
              <a:buFontTx/>
              <a:buNone/>
              <a:defRPr/>
            </a:pPr>
            <a:r>
              <a:rPr lang="en-US" altLang="en-US" b="1" dirty="0" smtClean="0">
                <a:ea typeface="ＭＳ Ｐゴシック" panose="020B0600070205080204" pitchFamily="34" charset="-128"/>
              </a:rPr>
              <a:t>Fact:</a:t>
            </a:r>
          </a:p>
          <a:p>
            <a:pPr>
              <a:defRPr/>
            </a:pPr>
            <a:r>
              <a:rPr lang="en-US" dirty="0"/>
              <a:t>Everyone is affected by poverty. Millions of people in Canada struggle </a:t>
            </a:r>
            <a:r>
              <a:rPr lang="en-US" dirty="0" smtClean="0"/>
              <a:t>each </a:t>
            </a:r>
            <a:r>
              <a:rPr lang="en-US" dirty="0"/>
              <a:t>day to get by, and this has broad </a:t>
            </a:r>
            <a:r>
              <a:rPr lang="en-US" dirty="0" smtClean="0"/>
              <a:t>health, social</a:t>
            </a:r>
            <a:r>
              <a:rPr lang="en-US" dirty="0"/>
              <a:t>, cultural, and economic ramifications. </a:t>
            </a: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194"/>
    </mc:Choice>
    <mc:Fallback xmlns="">
      <p:transition spd="slow" advTm="41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52738" y="2708275"/>
            <a:ext cx="3438525" cy="1177925"/>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49275"/>
            <a:ext cx="8351837"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solidFill>
                  <a:srgbClr val="0070C0"/>
                </a:solidFill>
                <a:latin typeface="Arial" panose="020B0604020202020204" pitchFamily="34" charset="0"/>
              </a:rPr>
              <a:t>Social determinants of health (short list) </a:t>
            </a:r>
          </a:p>
        </p:txBody>
      </p:sp>
      <p:sp>
        <p:nvSpPr>
          <p:cNvPr id="23555" name="Content Placeholder 2"/>
          <p:cNvSpPr>
            <a:spLocks noGrp="1"/>
          </p:cNvSpPr>
          <p:nvPr>
            <p:ph sz="half" idx="1"/>
          </p:nvPr>
        </p:nvSpPr>
        <p:spPr>
          <a:xfrm>
            <a:off x="468313" y="1628775"/>
            <a:ext cx="4319587" cy="4525963"/>
          </a:xfrm>
        </p:spPr>
        <p:txBody>
          <a:bodyPr/>
          <a:lstStyle/>
          <a:p>
            <a:r>
              <a:rPr lang="en-US" altLang="en-US" smtClean="0">
                <a:latin typeface="Arial" panose="020B0604020202020204" pitchFamily="34" charset="0"/>
              </a:rPr>
              <a:t>Income and social status</a:t>
            </a:r>
          </a:p>
          <a:p>
            <a:r>
              <a:rPr lang="en-US" altLang="en-US" smtClean="0">
                <a:latin typeface="Arial" panose="020B0604020202020204" pitchFamily="34" charset="0"/>
              </a:rPr>
              <a:t>Social support networks</a:t>
            </a:r>
          </a:p>
          <a:p>
            <a:r>
              <a:rPr lang="en-US" altLang="en-US" smtClean="0">
                <a:latin typeface="Arial" panose="020B0604020202020204" pitchFamily="34" charset="0"/>
              </a:rPr>
              <a:t>Education and literacy</a:t>
            </a:r>
          </a:p>
          <a:p>
            <a:r>
              <a:rPr lang="en-US" altLang="en-US" smtClean="0">
                <a:latin typeface="Arial" panose="020B0604020202020204" pitchFamily="34" charset="0"/>
              </a:rPr>
              <a:t>Employment/working conditions</a:t>
            </a:r>
          </a:p>
          <a:p>
            <a:r>
              <a:rPr lang="en-US" altLang="en-US" smtClean="0">
                <a:latin typeface="Arial" panose="020B0604020202020204" pitchFamily="34" charset="0"/>
              </a:rPr>
              <a:t>Healthy child development</a:t>
            </a:r>
          </a:p>
          <a:p>
            <a:endParaRPr lang="en-US" altLang="en-US" smtClean="0"/>
          </a:p>
        </p:txBody>
      </p:sp>
      <p:sp>
        <p:nvSpPr>
          <p:cNvPr id="23556" name="Content Placeholder 1"/>
          <p:cNvSpPr>
            <a:spLocks noGrp="1"/>
          </p:cNvSpPr>
          <p:nvPr>
            <p:ph sz="half" idx="2"/>
          </p:nvPr>
        </p:nvSpPr>
        <p:spPr>
          <a:xfrm>
            <a:off x="4854575" y="1628775"/>
            <a:ext cx="4038600" cy="4525963"/>
          </a:xfrm>
        </p:spPr>
        <p:txBody>
          <a:bodyPr/>
          <a:lstStyle/>
          <a:p>
            <a:r>
              <a:rPr lang="en-US" altLang="en-US" smtClean="0">
                <a:latin typeface="Arial" panose="020B0604020202020204" pitchFamily="34" charset="0"/>
              </a:rPr>
              <a:t>Food insecurity</a:t>
            </a:r>
          </a:p>
          <a:p>
            <a:r>
              <a:rPr lang="en-US" altLang="en-US" smtClean="0">
                <a:latin typeface="Arial" panose="020B0604020202020204" pitchFamily="34" charset="0"/>
              </a:rPr>
              <a:t>Housing</a:t>
            </a:r>
          </a:p>
          <a:p>
            <a:r>
              <a:rPr lang="en-US" altLang="en-US" smtClean="0">
                <a:latin typeface="Arial" panose="020B0604020202020204" pitchFamily="34" charset="0"/>
              </a:rPr>
              <a:t>Access to heath care</a:t>
            </a:r>
          </a:p>
          <a:p>
            <a:r>
              <a:rPr lang="en-US" altLang="en-US" smtClean="0">
                <a:latin typeface="Arial" panose="020B0604020202020204" pitchFamily="34" charset="0"/>
              </a:rPr>
              <a:t>Gender</a:t>
            </a:r>
          </a:p>
          <a:p>
            <a:r>
              <a:rPr lang="en-US" altLang="en-US" smtClean="0">
                <a:latin typeface="Arial" panose="020B0604020202020204" pitchFamily="34" charset="0"/>
              </a:rPr>
              <a:t>Culture</a:t>
            </a:r>
          </a:p>
          <a:p>
            <a:r>
              <a:rPr lang="en-US" altLang="en-US" smtClean="0">
                <a:latin typeface="Arial" panose="020B0604020202020204" pitchFamily="34" charset="0"/>
              </a:rPr>
              <a:t>Language</a:t>
            </a:r>
          </a:p>
          <a:p>
            <a:r>
              <a:rPr lang="en-US" altLang="en-US" smtClean="0">
                <a:latin typeface="Arial" panose="020B0604020202020204" pitchFamily="34" charset="0"/>
              </a:rPr>
              <a:t>Disability </a:t>
            </a:r>
          </a:p>
          <a:p>
            <a:endParaRPr lang="en-CA" altLang="en-US"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679"/>
    </mc:Choice>
    <mc:Fallback xmlns="">
      <p:transition spd="slow" advTm="19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CA" altLang="en-US" smtClean="0">
                <a:solidFill>
                  <a:srgbClr val="0070C0"/>
                </a:solidFill>
                <a:ea typeface="ＭＳ Ｐゴシック" panose="020B0600070205080204" pitchFamily="34" charset="-128"/>
                <a:cs typeface="Arial" panose="020B0604020202020204" pitchFamily="34" charset="0"/>
              </a:rPr>
              <a:t>SDOH and Health</a:t>
            </a:r>
            <a:endParaRPr lang="en-US" altLang="en-US" smtClean="0">
              <a:ea typeface="ＭＳ Ｐゴシック" panose="020B0600070205080204" pitchFamily="34" charset="-128"/>
            </a:endParaRPr>
          </a:p>
        </p:txBody>
      </p:sp>
      <p:sp>
        <p:nvSpPr>
          <p:cNvPr id="27651" name="Content Placeholder 2"/>
          <p:cNvSpPr>
            <a:spLocks noGrp="1"/>
          </p:cNvSpPr>
          <p:nvPr>
            <p:ph idx="1"/>
          </p:nvPr>
        </p:nvSpPr>
        <p:spPr>
          <a:xfrm>
            <a:off x="360363" y="2133600"/>
            <a:ext cx="8423275" cy="2460625"/>
          </a:xfrm>
        </p:spPr>
        <p:txBody>
          <a:bodyPr/>
          <a:lstStyle/>
          <a:p>
            <a:pPr marL="0" indent="0" algn="ctr">
              <a:buFontTx/>
              <a:buNone/>
            </a:pPr>
            <a:r>
              <a:rPr lang="en-US" altLang="en-US" sz="4400" smtClean="0">
                <a:ea typeface="ＭＳ Ｐゴシック" panose="020B0600070205080204" pitchFamily="34" charset="-128"/>
                <a:sym typeface="Symbol" panose="05050102010706020507" pitchFamily="18" charset="2"/>
              </a:rPr>
              <a:t> </a:t>
            </a:r>
            <a:r>
              <a:rPr lang="en-US" altLang="en-US" sz="4400" smtClean="0">
                <a:ea typeface="ＭＳ Ｐゴシック" panose="020B0600070205080204" pitchFamily="34" charset="-128"/>
              </a:rPr>
              <a:t>access to SDOH</a:t>
            </a:r>
          </a:p>
          <a:p>
            <a:pPr marL="0" indent="0" algn="ctr">
              <a:buFontTx/>
              <a:buNone/>
            </a:pPr>
            <a:r>
              <a:rPr lang="en-US" altLang="en-US" sz="4400" smtClean="0">
                <a:ea typeface="ＭＳ Ｐゴシック" panose="020B0600070205080204" pitchFamily="34" charset="-128"/>
              </a:rPr>
              <a:t>=</a:t>
            </a:r>
          </a:p>
          <a:p>
            <a:pPr marL="0" indent="0" algn="ctr">
              <a:buFontTx/>
              <a:buNone/>
            </a:pPr>
            <a:r>
              <a:rPr lang="en-US" altLang="en-US" sz="4400" smtClean="0">
                <a:ea typeface="ＭＳ Ｐゴシック" panose="020B0600070205080204" pitchFamily="34" charset="-128"/>
                <a:sym typeface="Symbol" panose="05050102010706020507" pitchFamily="18" charset="2"/>
              </a:rPr>
              <a:t></a:t>
            </a:r>
            <a:r>
              <a:rPr lang="en-US" altLang="en-US" sz="4400" smtClean="0">
                <a:ea typeface="ＭＳ Ｐゴシック" panose="020B0600070205080204" pitchFamily="34" charset="-128"/>
              </a:rPr>
              <a:t> risk of poor health</a:t>
            </a:r>
          </a:p>
          <a:p>
            <a:pPr marL="0" indent="0">
              <a:buFontTx/>
              <a:buNone/>
            </a:pPr>
            <a:endParaRPr lang="en-US" altLang="en-US" smtClean="0">
              <a:ea typeface="ＭＳ Ｐゴシック" panose="020B0600070205080204" pitchFamily="34" charset="-12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587"/>
    </mc:Choice>
    <mc:Fallback xmlns="">
      <p:transition spd="slow" advTm="13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68313" y="260350"/>
            <a:ext cx="8229600" cy="1143000"/>
          </a:xfrm>
        </p:spPr>
        <p:txBody>
          <a:bodyPr/>
          <a:lstStyle/>
          <a:p>
            <a:r>
              <a:rPr lang="en-US" altLang="en-US" smtClean="0">
                <a:solidFill>
                  <a:srgbClr val="0070C0"/>
                </a:solidFill>
                <a:ea typeface="ＭＳ Ｐゴシック" panose="020B0600070205080204" pitchFamily="34" charset="-128"/>
              </a:rPr>
              <a:t>Health Equity and SDOH </a:t>
            </a:r>
          </a:p>
        </p:txBody>
      </p:sp>
      <p:sp>
        <p:nvSpPr>
          <p:cNvPr id="26627" name="Content Placeholder 1"/>
          <p:cNvSpPr>
            <a:spLocks noGrp="1"/>
          </p:cNvSpPr>
          <p:nvPr>
            <p:ph idx="1"/>
          </p:nvPr>
        </p:nvSpPr>
        <p:spPr>
          <a:xfrm>
            <a:off x="468313" y="1557338"/>
            <a:ext cx="8229600" cy="1593850"/>
          </a:xfrm>
        </p:spPr>
        <p:txBody>
          <a:bodyPr/>
          <a:lstStyle/>
          <a:p>
            <a:pPr marL="0" indent="0">
              <a:buFontTx/>
              <a:buNone/>
              <a:defRPr/>
            </a:pPr>
            <a:r>
              <a:rPr lang="en-US" altLang="en-US" sz="2800" b="1" dirty="0" smtClean="0">
                <a:ea typeface="ＭＳ Ｐゴシック" panose="020B0600070205080204" pitchFamily="34" charset="-128"/>
              </a:rPr>
              <a:t>Health inequities </a:t>
            </a:r>
          </a:p>
          <a:p>
            <a:pPr>
              <a:defRPr/>
            </a:pPr>
            <a:r>
              <a:rPr lang="en-US" altLang="en-US" sz="2800" dirty="0" smtClean="0">
                <a:ea typeface="ＭＳ Ｐゴシック" panose="020B0600070205080204" pitchFamily="34" charset="-128"/>
              </a:rPr>
              <a:t>differences in health experienced by people that are systemic and socially produced</a:t>
            </a:r>
          </a:p>
          <a:p>
            <a:pPr>
              <a:defRPr/>
            </a:pPr>
            <a:endParaRPr lang="en-US" altLang="en-US" sz="2800" dirty="0" smtClean="0">
              <a:ea typeface="ＭＳ Ｐゴシック" panose="020B0600070205080204" pitchFamily="34" charset="-128"/>
            </a:endParaRPr>
          </a:p>
          <a:p>
            <a:pPr marL="0" indent="0">
              <a:buFontTx/>
              <a:buNone/>
              <a:defRPr/>
            </a:pPr>
            <a:r>
              <a:rPr lang="en-US" altLang="en-US" sz="2800" b="1" dirty="0" smtClean="0">
                <a:ea typeface="ＭＳ Ｐゴシック" panose="020B0600070205080204" pitchFamily="34" charset="-128"/>
              </a:rPr>
              <a:t>Priority populations</a:t>
            </a:r>
          </a:p>
          <a:p>
            <a:pPr>
              <a:defRPr/>
            </a:pPr>
            <a:r>
              <a:rPr lang="en-US" altLang="en-US" sz="2800" dirty="0" smtClean="0">
                <a:ea typeface="ＭＳ Ｐゴシック" panose="020B0600070205080204" pitchFamily="34" charset="-128"/>
              </a:rPr>
              <a:t>groups at risk of negative health outcomes due to health inequities</a:t>
            </a:r>
          </a:p>
          <a:p>
            <a:pPr lvl="1">
              <a:defRPr/>
            </a:pPr>
            <a:r>
              <a:rPr lang="en-US" altLang="en-US" sz="2400" dirty="0" smtClean="0"/>
              <a:t>e.g. low income or homeless individuals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106"/>
    </mc:Choice>
    <mc:Fallback xmlns="">
      <p:transition spd="slow" advTm="19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solidFill>
                  <a:srgbClr val="0078C9"/>
                </a:solidFill>
                <a:ea typeface="ＭＳ Ｐゴシック" panose="020B0600070205080204" pitchFamily="34" charset="-128"/>
              </a:rPr>
              <a:t>Health Equity and SDOH</a:t>
            </a:r>
          </a:p>
        </p:txBody>
      </p:sp>
      <p:sp>
        <p:nvSpPr>
          <p:cNvPr id="31747" name="Content Placeholder 2"/>
          <p:cNvSpPr>
            <a:spLocks noGrp="1"/>
          </p:cNvSpPr>
          <p:nvPr>
            <p:ph idx="1"/>
          </p:nvPr>
        </p:nvSpPr>
        <p:spPr>
          <a:xfrm>
            <a:off x="457200" y="1844675"/>
            <a:ext cx="8229600" cy="3384550"/>
          </a:xfrm>
        </p:spPr>
        <p:txBody>
          <a:bodyPr/>
          <a:lstStyle/>
          <a:p>
            <a:r>
              <a:rPr lang="en-US" altLang="en-US" b="1" smtClean="0">
                <a:ea typeface="ＭＳ Ｐゴシック" panose="020B0600070205080204" pitchFamily="34" charset="-128"/>
              </a:rPr>
              <a:t>Health equity </a:t>
            </a:r>
            <a:r>
              <a:rPr lang="en-US" altLang="en-US" smtClean="0">
                <a:ea typeface="ＭＳ Ｐゴシック" panose="020B0600070205080204" pitchFamily="34" charset="-128"/>
              </a:rPr>
              <a:t>exists when everyone has a fair chance to achieve their best health</a:t>
            </a:r>
          </a:p>
          <a:p>
            <a:endParaRPr lang="en-US" altLang="en-US" smtClean="0">
              <a:ea typeface="ＭＳ Ｐゴシック" panose="020B0600070205080204" pitchFamily="34" charset="-128"/>
            </a:endParaRPr>
          </a:p>
          <a:p>
            <a:r>
              <a:rPr lang="en-US" altLang="en-US" smtClean="0">
                <a:ea typeface="ＭＳ Ｐゴシック" panose="020B0600070205080204" pitchFamily="34" charset="-128"/>
              </a:rPr>
              <a:t>This means that everyone has equal access or opportunity to the SDOH</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615"/>
    </mc:Choice>
    <mc:Fallback xmlns="">
      <p:transition spd="slow" advTm="16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7463"/>
            <a:ext cx="74168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058"/>
    </mc:Choice>
    <mc:Fallback xmlns="">
      <p:transition spd="slow" advTm="1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98F86"/>
      </a:lt2>
      <a:accent1>
        <a:srgbClr val="FFFFFF"/>
      </a:accent1>
      <a:accent2>
        <a:srgbClr val="FFA200"/>
      </a:accent2>
      <a:accent3>
        <a:srgbClr val="FFFFFF"/>
      </a:accent3>
      <a:accent4>
        <a:srgbClr val="000000"/>
      </a:accent4>
      <a:accent5>
        <a:srgbClr val="FFFFFF"/>
      </a:accent5>
      <a:accent6>
        <a:srgbClr val="E79200"/>
      </a:accent6>
      <a:hlink>
        <a:srgbClr val="0098AA"/>
      </a:hlink>
      <a:folHlink>
        <a:srgbClr val="0078C9"/>
      </a:folHlink>
    </a:clrScheme>
    <a:fontScheme name="Default Design">
      <a:majorFont>
        <a:latin typeface="Avenir LT 45 Book"/>
        <a:ea typeface=""/>
        <a:cs typeface="Arial"/>
      </a:majorFont>
      <a:minorFont>
        <a:latin typeface="Avenir LT 45 Boo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998F86"/>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998F86"/>
        </a:lt2>
        <a:accent1>
          <a:srgbClr val="0098AA"/>
        </a:accent1>
        <a:accent2>
          <a:srgbClr val="333399"/>
        </a:accent2>
        <a:accent3>
          <a:srgbClr val="FFFFFF"/>
        </a:accent3>
        <a:accent4>
          <a:srgbClr val="000000"/>
        </a:accent4>
        <a:accent5>
          <a:srgbClr val="AACAD2"/>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98F86"/>
        </a:lt2>
        <a:accent1>
          <a:srgbClr val="0098AA"/>
        </a:accent1>
        <a:accent2>
          <a:srgbClr val="FFA200"/>
        </a:accent2>
        <a:accent3>
          <a:srgbClr val="FFFFFF"/>
        </a:accent3>
        <a:accent4>
          <a:srgbClr val="000000"/>
        </a:accent4>
        <a:accent5>
          <a:srgbClr val="AACAD2"/>
        </a:accent5>
        <a:accent6>
          <a:srgbClr val="E792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98F86"/>
        </a:lt2>
        <a:accent1>
          <a:srgbClr val="0098AA"/>
        </a:accent1>
        <a:accent2>
          <a:srgbClr val="FFA200"/>
        </a:accent2>
        <a:accent3>
          <a:srgbClr val="FFFFFF"/>
        </a:accent3>
        <a:accent4>
          <a:srgbClr val="000000"/>
        </a:accent4>
        <a:accent5>
          <a:srgbClr val="AACAD2"/>
        </a:accent5>
        <a:accent6>
          <a:srgbClr val="E79200"/>
        </a:accent6>
        <a:hlink>
          <a:srgbClr val="0078C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
      <a:dk1>
        <a:srgbClr val="000000"/>
      </a:dk1>
      <a:lt1>
        <a:srgbClr val="FFFFFF"/>
      </a:lt1>
      <a:dk2>
        <a:srgbClr val="000000"/>
      </a:dk2>
      <a:lt2>
        <a:srgbClr val="998F86"/>
      </a:lt2>
      <a:accent1>
        <a:srgbClr val="FFFFFF"/>
      </a:accent1>
      <a:accent2>
        <a:srgbClr val="FFA200"/>
      </a:accent2>
      <a:accent3>
        <a:srgbClr val="FFFFFF"/>
      </a:accent3>
      <a:accent4>
        <a:srgbClr val="000000"/>
      </a:accent4>
      <a:accent5>
        <a:srgbClr val="FFFFFF"/>
      </a:accent5>
      <a:accent6>
        <a:srgbClr val="E79200"/>
      </a:accent6>
      <a:hlink>
        <a:srgbClr val="0098AA"/>
      </a:hlink>
      <a:folHlink>
        <a:srgbClr val="0078C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998F86"/>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998F86"/>
        </a:lt2>
        <a:accent1>
          <a:srgbClr val="0098AA"/>
        </a:accent1>
        <a:accent2>
          <a:srgbClr val="333399"/>
        </a:accent2>
        <a:accent3>
          <a:srgbClr val="FFFFFF"/>
        </a:accent3>
        <a:accent4>
          <a:srgbClr val="000000"/>
        </a:accent4>
        <a:accent5>
          <a:srgbClr val="AACAD2"/>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98F86"/>
        </a:lt2>
        <a:accent1>
          <a:srgbClr val="0098AA"/>
        </a:accent1>
        <a:accent2>
          <a:srgbClr val="FFA200"/>
        </a:accent2>
        <a:accent3>
          <a:srgbClr val="FFFFFF"/>
        </a:accent3>
        <a:accent4>
          <a:srgbClr val="000000"/>
        </a:accent4>
        <a:accent5>
          <a:srgbClr val="AACAD2"/>
        </a:accent5>
        <a:accent6>
          <a:srgbClr val="E792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98F86"/>
        </a:lt2>
        <a:accent1>
          <a:srgbClr val="0098AA"/>
        </a:accent1>
        <a:accent2>
          <a:srgbClr val="FFA200"/>
        </a:accent2>
        <a:accent3>
          <a:srgbClr val="FFFFFF"/>
        </a:accent3>
        <a:accent4>
          <a:srgbClr val="000000"/>
        </a:accent4>
        <a:accent5>
          <a:srgbClr val="AACAD2"/>
        </a:accent5>
        <a:accent6>
          <a:srgbClr val="E79200"/>
        </a:accent6>
        <a:hlink>
          <a:srgbClr val="0078C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NWHU Document" ma:contentTypeID="0x010100BEBD1B217F6D144191B58533C4577EAB0022A031B91F96E448825F1A92AD9964E7" ma:contentTypeVersion="32" ma:contentTypeDescription="" ma:contentTypeScope="" ma:versionID="9b1cabfa25a4bbe3eeef3f820eddef95">
  <xsd:schema xmlns:xsd="http://www.w3.org/2001/XMLSchema" xmlns:xs="http://www.w3.org/2001/XMLSchema" xmlns:p="http://schemas.microsoft.com/office/2006/metadata/properties" xmlns:ns2="9192eef9-a973-4dd2-903b-b1a6f74a0990" xmlns:ns3="5f79ca15-674a-49ee-91e6-64ae6f23b58a" xmlns:ns4="c1bb52a0-b3aa-4ae0-8587-3626dbd3dc02" targetNamespace="http://schemas.microsoft.com/office/2006/metadata/properties" ma:root="true" ma:fieldsID="f3796ce04d7ae1bd3a1337a12ab6aba6" ns2:_="" ns3:_="" ns4:_="">
    <xsd:import namespace="9192eef9-a973-4dd2-903b-b1a6f74a0990"/>
    <xsd:import namespace="5f79ca15-674a-49ee-91e6-64ae6f23b58a"/>
    <xsd:import namespace="c1bb52a0-b3aa-4ae0-8587-3626dbd3dc02"/>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element ref="ns2:TaxKeywordTaxHTField" minOccurs="0"/>
                <xsd:element ref="ns3:f22587d4e658480397074b412478b6ed" minOccurs="0"/>
                <xsd:element ref="ns3:j7872de2f36349748b8abadb390ff35b" minOccurs="0"/>
                <xsd:element ref="ns4:a9074aa08a6d448c8b043afc058bba11" minOccurs="0"/>
                <xsd:element ref="ns4:Is_x0020_this_x0020_team_x0020_meeting_x0020_relative_x003f_" minOccurs="0"/>
                <xsd:element ref="ns4:Meeting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92eef9-a973-4dd2-903b-b1a6f74a0990"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TaxCatchAll" ma:index="7" nillable="true" ma:displayName="Taxonomy Catch All Column" ma:hidden="true" ma:list="{f27440ad-6bac-4746-83a2-5b3eca7e3fd4}" ma:internalName="TaxCatchAll" ma:readOnly="false" ma:showField="CatchAllData" ma:web="5f79ca15-674a-49ee-91e6-64ae6f23b58a">
      <xsd:complexType>
        <xsd:complexContent>
          <xsd:extension base="dms:MultiChoiceLookup">
            <xsd:sequence>
              <xsd:element name="Value" type="dms:Lookup" maxOccurs="unbounded" minOccurs="0" nillable="true"/>
            </xsd:sequence>
          </xsd:extension>
        </xsd:complexContent>
      </xsd:complexType>
    </xsd:element>
    <xsd:element name="TaxCatchAllLabel" ma:index="8" nillable="true" ma:displayName="Taxonomy Catch All Column1" ma:hidden="true" ma:list="{f27440ad-6bac-4746-83a2-5b3eca7e3fd4}" ma:internalName="TaxCatchAllLabel" ma:readOnly="true" ma:showField="CatchAllDataLabel" ma:web="5f79ca15-674a-49ee-91e6-64ae6f23b58a">
      <xsd:complexType>
        <xsd:complexContent>
          <xsd:extension base="dms:MultiChoiceLookup">
            <xsd:sequence>
              <xsd:element name="Value" type="dms:Lookup" maxOccurs="unbounded" minOccurs="0" nillable="true"/>
            </xsd:sequence>
          </xsd:extension>
        </xsd:complexContent>
      </xsd:complexType>
    </xsd:element>
    <xsd:element name="TaxKeywordTaxHTField" ma:index="9" nillable="true" ma:taxonomy="true" ma:internalName="TaxKeywordTaxHTField" ma:taxonomyFieldName="TaxKeyword" ma:displayName="Enterprise Keywords" ma:readOnly="false" ma:fieldId="{23f27201-bee3-471e-b2e7-b64fd8b7ca38}" ma:taxonomyMulti="true" ma:sspId="d3c136bf-8407-41e5-97b0-71bfc694845f"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79ca15-674a-49ee-91e6-64ae6f23b58a" elementFormDefault="qualified">
    <xsd:import namespace="http://schemas.microsoft.com/office/2006/documentManagement/types"/>
    <xsd:import namespace="http://schemas.microsoft.com/office/infopath/2007/PartnerControls"/>
    <xsd:element name="f22587d4e658480397074b412478b6ed" ma:index="12" nillable="true" ma:displayName="Service Category-Foundations_0" ma:hidden="true" ma:internalName="f22587d4e658480397074b412478b6ed" ma:readOnly="false">
      <xsd:simpleType>
        <xsd:restriction base="dms:Note"/>
      </xsd:simpleType>
    </xsd:element>
    <xsd:element name="j7872de2f36349748b8abadb390ff35b" ma:index="14" nillable="true" ma:displayName="Document Type (Foundations)_0" ma:hidden="true" ma:internalName="j7872de2f36349748b8abadb390ff35b"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bb52a0-b3aa-4ae0-8587-3626dbd3dc02" elementFormDefault="qualified">
    <xsd:import namespace="http://schemas.microsoft.com/office/2006/documentManagement/types"/>
    <xsd:import namespace="http://schemas.microsoft.com/office/infopath/2007/PartnerControls"/>
    <xsd:element name="a9074aa08a6d448c8b043afc058bba11" ma:index="16" nillable="true" ma:taxonomy="true" ma:internalName="a9074aa08a6d448c8b043afc058bba11" ma:taxonomyFieldName="Year" ma:displayName="Year" ma:readOnly="false" ma:default="27;#2016|91c4820c-a937-43c3-8f42-caf322837a54" ma:fieldId="{a9074aa0-8a6d-448c-8b04-3afc058bba11}" ma:taxonomyMulti="true" ma:sspId="d3c136bf-8407-41e5-97b0-71bfc694845f" ma:termSetId="63879b7a-666d-4d48-bfa6-c5bccf45de4b" ma:anchorId="00000000-0000-0000-0000-000000000000" ma:open="false" ma:isKeyword="false">
      <xsd:complexType>
        <xsd:sequence>
          <xsd:element ref="pc:Terms" minOccurs="0" maxOccurs="1"/>
        </xsd:sequence>
      </xsd:complexType>
    </xsd:element>
    <xsd:element name="Is_x0020_this_x0020_team_x0020_meeting_x0020_relative_x003f_" ma:index="21" nillable="true" ma:displayName="Is this team meeting relative?" ma:default="0" ma:description="If yes, please ensure you enter the meeting date in order for this document to be grouped with the appropriate meeting documents" ma:internalName="Is_x0020_this_x0020_team_x0020_meeting_x0020_relative_x003f_">
      <xsd:simpleType>
        <xsd:restriction base="dms:Boolean"/>
      </xsd:simpleType>
    </xsd:element>
    <xsd:element name="Meeting_x0020_Date" ma:index="22" nillable="true" ma:displayName="Meeting Date" ma:description="Date of Meeting" ma:format="DateOnly" ma:internalName="Meeting_x0020_Date" ma:readOnly="fals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9192eef9-a973-4dd2-903b-b1a6f74a0990">
      <Terms xmlns="http://schemas.microsoft.com/office/infopath/2007/PartnerControls"/>
    </TaxKeywordTaxHTField>
    <Meeting_x0020_Date xmlns="c1bb52a0-b3aa-4ae0-8587-3626dbd3dc02" xsi:nil="true"/>
    <f22587d4e658480397074b412478b6ed xmlns="5f79ca15-674a-49ee-91e6-64ae6f23b58a">Equity -Accessibility-SDOH-Diversity|3e0bf110-4066-4f80-98a7-86500b13c744</f22587d4e658480397074b412478b6ed>
    <j7872de2f36349748b8abadb390ff35b xmlns="5f79ca15-674a-49ee-91e6-64ae6f23b58a">Presentation|a476e16a-06e1-4eb7-af6d-674832a96a67</j7872de2f36349748b8abadb390ff35b>
    <Is_x0020_this_x0020_team_x0020_meeting_x0020_relative_x003f_ xmlns="c1bb52a0-b3aa-4ae0-8587-3626dbd3dc02">false</Is_x0020_this_x0020_team_x0020_meeting_x0020_relative_x003f_>
    <TaxCatchAll xmlns="9192eef9-a973-4dd2-903b-b1a6f74a0990">
      <Value>27</Value>
      <Value>47</Value>
      <Value>308</Value>
    </TaxCatchAll>
    <a9074aa08a6d448c8b043afc058bba11 xmlns="c1bb52a0-b3aa-4ae0-8587-3626dbd3dc02">
      <Terms xmlns="http://schemas.microsoft.com/office/infopath/2007/PartnerControls">
        <TermInfo xmlns="http://schemas.microsoft.com/office/infopath/2007/PartnerControls">
          <TermName xmlns="http://schemas.microsoft.com/office/infopath/2007/PartnerControls">2016</TermName>
          <TermId xmlns="http://schemas.microsoft.com/office/infopath/2007/PartnerControls">91c4820c-a937-43c3-8f42-caf322837a54</TermId>
        </TermInfo>
      </Terms>
    </a9074aa08a6d448c8b043afc058bba11>
  </documentManagement>
</p:properties>
</file>

<file path=customXml/itemProps1.xml><?xml version="1.0" encoding="utf-8"?>
<ds:datastoreItem xmlns:ds="http://schemas.openxmlformats.org/officeDocument/2006/customXml" ds:itemID="{7A85DF90-0924-4ACE-81B3-9EB809271A47}">
  <ds:schemaRefs>
    <ds:schemaRef ds:uri="http://schemas.microsoft.com/office/2006/metadata/longProperties"/>
  </ds:schemaRefs>
</ds:datastoreItem>
</file>

<file path=customXml/itemProps2.xml><?xml version="1.0" encoding="utf-8"?>
<ds:datastoreItem xmlns:ds="http://schemas.openxmlformats.org/officeDocument/2006/customXml" ds:itemID="{83F11246-91B4-4D8E-B648-0F1294C8D7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92eef9-a973-4dd2-903b-b1a6f74a0990"/>
    <ds:schemaRef ds:uri="5f79ca15-674a-49ee-91e6-64ae6f23b58a"/>
    <ds:schemaRef ds:uri="c1bb52a0-b3aa-4ae0-8587-3626dbd3dc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A66B2D-7379-4BC5-A5AE-D74DD7FCEBAB}">
  <ds:schemaRefs>
    <ds:schemaRef ds:uri="http://purl.org/dc/terms/"/>
    <ds:schemaRef ds:uri="http://schemas.openxmlformats.org/package/2006/metadata/core-properties"/>
    <ds:schemaRef ds:uri="5f79ca15-674a-49ee-91e6-64ae6f23b58a"/>
    <ds:schemaRef ds:uri="http://schemas.microsoft.com/office/2006/documentManagement/types"/>
    <ds:schemaRef ds:uri="http://schemas.microsoft.com/office/infopath/2007/PartnerControls"/>
    <ds:schemaRef ds:uri="http://purl.org/dc/elements/1.1/"/>
    <ds:schemaRef ds:uri="http://schemas.microsoft.com/office/2006/metadata/properties"/>
    <ds:schemaRef ds:uri="c1bb52a0-b3aa-4ae0-8587-3626dbd3dc02"/>
    <ds:schemaRef ds:uri="9192eef9-a973-4dd2-903b-b1a6f74a099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7513</TotalTime>
  <Words>4200</Words>
  <Application>Microsoft Office PowerPoint</Application>
  <PresentationFormat>On-screen Show (4:3)</PresentationFormat>
  <Paragraphs>426</Paragraphs>
  <Slides>48</Slides>
  <Notes>48</Notes>
  <HiddenSlides>0</HiddenSlides>
  <MMClips>44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48</vt:i4>
      </vt:variant>
    </vt:vector>
  </HeadingPairs>
  <TitlesOfParts>
    <vt:vector size="58" baseType="lpstr">
      <vt:lpstr>ＭＳ Ｐゴシック</vt:lpstr>
      <vt:lpstr>Arial</vt:lpstr>
      <vt:lpstr>Avenir LT 45 Book</vt:lpstr>
      <vt:lpstr>Calibri</vt:lpstr>
      <vt:lpstr>Roboto</vt:lpstr>
      <vt:lpstr>Symbol</vt:lpstr>
      <vt:lpstr>Times New Roman</vt:lpstr>
      <vt:lpstr>Wingdings</vt:lpstr>
      <vt:lpstr>Default Design</vt:lpstr>
      <vt:lpstr>1_Default Design</vt:lpstr>
      <vt:lpstr>PowerPoint Presentation</vt:lpstr>
      <vt:lpstr>Health Equity Matters Poverty and Income    </vt:lpstr>
      <vt:lpstr>Outline</vt:lpstr>
      <vt:lpstr>What Factors Influence our Health?</vt:lpstr>
      <vt:lpstr>Social determinants of health (short list) </vt:lpstr>
      <vt:lpstr>SDOH and Health</vt:lpstr>
      <vt:lpstr>Health Equity and SDOH </vt:lpstr>
      <vt:lpstr>Health Equity and SDOH</vt:lpstr>
      <vt:lpstr>PowerPoint Presentation</vt:lpstr>
      <vt:lpstr>Poverty Myth and Fact #1</vt:lpstr>
      <vt:lpstr>Poverty Myth and Fact #2</vt:lpstr>
      <vt:lpstr>Poverty and Health</vt:lpstr>
      <vt:lpstr>Poverty and Health</vt:lpstr>
      <vt:lpstr>In Northern Ontario…</vt:lpstr>
      <vt:lpstr>Income and Health</vt:lpstr>
      <vt:lpstr>In our region…</vt:lpstr>
      <vt:lpstr>Poverty Myth and Fact #3</vt:lpstr>
      <vt:lpstr>Employment in Ontario…</vt:lpstr>
      <vt:lpstr>NWHU Catchment Area</vt:lpstr>
      <vt:lpstr>In Northwestern Ontario…</vt:lpstr>
      <vt:lpstr>Life Expectancy in NW Ontario</vt:lpstr>
      <vt:lpstr>PYLL in NW Ontario</vt:lpstr>
      <vt:lpstr>2 or more Chronic Conditions  in NW Ontario</vt:lpstr>
      <vt:lpstr>Key Considerations</vt:lpstr>
      <vt:lpstr>Key Considerations</vt:lpstr>
      <vt:lpstr>Poverty Myth and Fact #4</vt:lpstr>
      <vt:lpstr>Policies to address income inequality</vt:lpstr>
      <vt:lpstr>Policies to address income inequality</vt:lpstr>
      <vt:lpstr>Policies to address income inequality</vt:lpstr>
      <vt:lpstr>Policies to address income inequality</vt:lpstr>
      <vt:lpstr>Income and Health Equity Policy </vt:lpstr>
      <vt:lpstr>Income and Health Equity Policy</vt:lpstr>
      <vt:lpstr>Income and Health Equity Policy</vt:lpstr>
      <vt:lpstr>Income and Health Equity Policy </vt:lpstr>
      <vt:lpstr>Income and Health Equity Policy </vt:lpstr>
      <vt:lpstr>Income and Health Equity Policy </vt:lpstr>
      <vt:lpstr>Poverty Myth and Fact #5 </vt:lpstr>
      <vt:lpstr>Income and Health Equity Policy </vt:lpstr>
      <vt:lpstr>Income and Health Equity Policy </vt:lpstr>
      <vt:lpstr>Poverty Myth and Fact #6 </vt:lpstr>
      <vt:lpstr>Role of Public Health  </vt:lpstr>
      <vt:lpstr>  </vt:lpstr>
      <vt:lpstr>Role of Public Health  </vt:lpstr>
      <vt:lpstr>Role of Public Health  </vt:lpstr>
      <vt:lpstr>Poverty Myth and Fact #7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Equity to Principals April19</dc:title>
  <dc:creator>srobinson</dc:creator>
  <cp:lastModifiedBy>Windows User</cp:lastModifiedBy>
  <cp:revision>243</cp:revision>
  <cp:lastPrinted>2019-07-30T19:49:09Z</cp:lastPrinted>
  <dcterms:created xsi:type="dcterms:W3CDTF">2010-12-02T17:39:11Z</dcterms:created>
  <dcterms:modified xsi:type="dcterms:W3CDTF">2019-08-14T18:35:11Z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RXQEFHFCR4VX-2102554853-1469</vt:lpwstr>
  </property>
  <property fmtid="{D5CDD505-2E9C-101B-9397-08002B2CF9AE}" pid="3" name="_dlc_DocIdItemGuid">
    <vt:lpwstr>8ef7fda2-81ce-4280-8d2b-56e64a9c376e</vt:lpwstr>
  </property>
  <property fmtid="{D5CDD505-2E9C-101B-9397-08002B2CF9AE}" pid="4" name="_dlc_DocIdUrl">
    <vt:lpwstr>http://foundations.thrive/_layouts/15/DocIdRedir.aspx?ID=RXQEFHFCR4VX-2102554853-1469, RXQEFHFCR4VX-2102554853-1469</vt:lpwstr>
  </property>
  <property fmtid="{D5CDD505-2E9C-101B-9397-08002B2CF9AE}" pid="5" name="Service Category-Foundations">
    <vt:lpwstr>47;#Equity -Accessibility-SDOH-Diversity|3e0bf110-4066-4f80-98a7-86500b13c744</vt:lpwstr>
  </property>
  <property fmtid="{D5CDD505-2E9C-101B-9397-08002B2CF9AE}" pid="6" name="Document Type (Foundations)">
    <vt:lpwstr>308;#Presentation|a476e16a-06e1-4eb7-af6d-674832a96a67</vt:lpwstr>
  </property>
  <property fmtid="{D5CDD505-2E9C-101B-9397-08002B2CF9AE}" pid="7" name="Year">
    <vt:lpwstr>27;#2016|91c4820c-a937-43c3-8f42-caf322837a54</vt:lpwstr>
  </property>
  <property fmtid="{D5CDD505-2E9C-101B-9397-08002B2CF9AE}" pid="8" name="Meeting Type">
    <vt:lpwstr/>
  </property>
  <property fmtid="{D5CDD505-2E9C-101B-9397-08002B2CF9AE}" pid="9" name="TaxKeyword">
    <vt:lpwstr/>
  </property>
  <property fmtid="{D5CDD505-2E9C-101B-9397-08002B2CF9AE}" pid="10" name="Meeting TypeTaxHTField0">
    <vt:lpwstr/>
  </property>
  <property fmtid="{D5CDD505-2E9C-101B-9397-08002B2CF9AE}" pid="11" name="_MarkAsFinal">
    <vt:bool>true</vt:bool>
  </property>
</Properties>
</file>