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394" r:id="rId7"/>
    <p:sldId id="327" r:id="rId8"/>
    <p:sldId id="396" r:id="rId9"/>
    <p:sldId id="397" r:id="rId10"/>
    <p:sldId id="382" r:id="rId11"/>
    <p:sldId id="349" r:id="rId12"/>
    <p:sldId id="379" r:id="rId13"/>
    <p:sldId id="350" r:id="rId14"/>
    <p:sldId id="351" r:id="rId15"/>
    <p:sldId id="374" r:id="rId16"/>
    <p:sldId id="371" r:id="rId17"/>
    <p:sldId id="398" r:id="rId18"/>
    <p:sldId id="414" r:id="rId19"/>
    <p:sldId id="400" r:id="rId20"/>
    <p:sldId id="401" r:id="rId21"/>
    <p:sldId id="402" r:id="rId22"/>
    <p:sldId id="403" r:id="rId23"/>
    <p:sldId id="404" r:id="rId24"/>
    <p:sldId id="405" r:id="rId25"/>
    <p:sldId id="406" r:id="rId26"/>
    <p:sldId id="407" r:id="rId27"/>
    <p:sldId id="408" r:id="rId28"/>
    <p:sldId id="410" r:id="rId29"/>
    <p:sldId id="411" r:id="rId30"/>
    <p:sldId id="412" r:id="rId31"/>
    <p:sldId id="413" r:id="rId32"/>
    <p:sldId id="346" r:id="rId33"/>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200"/>
    <a:srgbClr val="0098AA"/>
    <a:srgbClr val="998F86"/>
    <a:srgbClr val="0078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71027" autoAdjust="0"/>
  </p:normalViewPr>
  <p:slideViewPr>
    <p:cSldViewPr>
      <p:cViewPr varScale="1">
        <p:scale>
          <a:sx n="97" d="100"/>
          <a:sy n="97" d="100"/>
        </p:scale>
        <p:origin x="354" y="174"/>
      </p:cViewPr>
      <p:guideLst>
        <p:guide orient="horz" pos="2160"/>
        <p:guide pos="2880"/>
      </p:guideLst>
    </p:cSldViewPr>
  </p:slideViewPr>
  <p:notesTextViewPr>
    <p:cViewPr>
      <p:scale>
        <a:sx n="100" d="100"/>
        <a:sy n="100" d="100"/>
      </p:scale>
      <p:origin x="0" y="0"/>
    </p:cViewPr>
  </p:notesTextViewPr>
  <p:sorterViewPr>
    <p:cViewPr>
      <p:scale>
        <a:sx n="81" d="100"/>
        <a:sy n="8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overlay val="0"/>
      <c:txPr>
        <a:bodyPr/>
        <a:lstStyle/>
        <a:p>
          <a:pPr>
            <a:defRPr>
              <a:latin typeface="Calibri Light" panose="020F0302020204030204" pitchFamily="34" charset="0"/>
            </a:defRPr>
          </a:pPr>
          <a:endParaRPr lang="en-US"/>
        </a:p>
      </c:txPr>
    </c:title>
    <c:autoTitleDeleted val="0"/>
    <c:plotArea>
      <c:layout/>
      <c:lineChart>
        <c:grouping val="standard"/>
        <c:varyColors val="0"/>
        <c:ser>
          <c:idx val="0"/>
          <c:order val="0"/>
          <c:tx>
            <c:strRef>
              <c:f>'[Chart in Microsoft PowerPoint]Sheet1'!$B$1</c:f>
              <c:strCache>
                <c:ptCount val="1"/>
                <c:pt idx="0">
                  <c:v>Prevalence of Household Food Insecurity</c:v>
                </c:pt>
              </c:strCache>
            </c:strRef>
          </c:tx>
          <c:spPr>
            <a:ln w="50800">
              <a:solidFill>
                <a:srgbClr val="00C850"/>
              </a:solidFill>
            </a:ln>
          </c:spPr>
          <c:marker>
            <c:symbol val="circle"/>
            <c:size val="7"/>
            <c:spPr>
              <a:solidFill>
                <a:srgbClr val="00C850">
                  <a:alpha val="73000"/>
                </a:srgbClr>
              </a:solidFill>
            </c:spPr>
          </c:marker>
          <c:cat>
            <c:numRef>
              <c:f>'[Chart in Microsoft PowerPoint]Sheet1'!$A$2:$A$10</c:f>
              <c:numCache>
                <c:formatCode>General</c:formatCode>
                <c:ptCount val="9"/>
                <c:pt idx="0">
                  <c:v>2005</c:v>
                </c:pt>
                <c:pt idx="1">
                  <c:v>2007</c:v>
                </c:pt>
                <c:pt idx="2">
                  <c:v>2008</c:v>
                </c:pt>
                <c:pt idx="3">
                  <c:v>2009</c:v>
                </c:pt>
                <c:pt idx="4">
                  <c:v>2010</c:v>
                </c:pt>
                <c:pt idx="5">
                  <c:v>2011</c:v>
                </c:pt>
                <c:pt idx="6">
                  <c:v>2012</c:v>
                </c:pt>
                <c:pt idx="7">
                  <c:v>2013</c:v>
                </c:pt>
                <c:pt idx="8">
                  <c:v>2014</c:v>
                </c:pt>
              </c:numCache>
            </c:numRef>
          </c:cat>
          <c:val>
            <c:numRef>
              <c:f>'[Chart in Microsoft PowerPoint]Sheet1'!$B$2:$B$10</c:f>
              <c:numCache>
                <c:formatCode>General</c:formatCode>
                <c:ptCount val="9"/>
                <c:pt idx="0">
                  <c:v>11.6</c:v>
                </c:pt>
                <c:pt idx="1">
                  <c:v>11.8</c:v>
                </c:pt>
                <c:pt idx="2">
                  <c:v>12.1</c:v>
                </c:pt>
                <c:pt idx="3">
                  <c:v>12.5</c:v>
                </c:pt>
                <c:pt idx="4">
                  <c:v>11.3</c:v>
                </c:pt>
                <c:pt idx="5">
                  <c:v>11.9</c:v>
                </c:pt>
                <c:pt idx="6">
                  <c:v>11.7</c:v>
                </c:pt>
                <c:pt idx="7">
                  <c:v>12.5</c:v>
                </c:pt>
                <c:pt idx="8">
                  <c:v>11.9</c:v>
                </c:pt>
              </c:numCache>
            </c:numRef>
          </c:val>
          <c:smooth val="0"/>
        </c:ser>
        <c:dLbls>
          <c:showLegendKey val="0"/>
          <c:showVal val="0"/>
          <c:showCatName val="0"/>
          <c:showSerName val="0"/>
          <c:showPercent val="0"/>
          <c:showBubbleSize val="0"/>
        </c:dLbls>
        <c:marker val="1"/>
        <c:smooth val="0"/>
        <c:axId val="353072704"/>
        <c:axId val="352699120"/>
      </c:lineChart>
      <c:catAx>
        <c:axId val="353072704"/>
        <c:scaling>
          <c:orientation val="minMax"/>
        </c:scaling>
        <c:delete val="0"/>
        <c:axPos val="b"/>
        <c:numFmt formatCode="General" sourceLinked="1"/>
        <c:majorTickMark val="out"/>
        <c:minorTickMark val="none"/>
        <c:tickLblPos val="nextTo"/>
        <c:txPr>
          <a:bodyPr/>
          <a:lstStyle/>
          <a:p>
            <a:pPr>
              <a:defRPr>
                <a:latin typeface="Calibri Light" panose="020F0302020204030204" pitchFamily="34" charset="0"/>
              </a:defRPr>
            </a:pPr>
            <a:endParaRPr lang="en-US"/>
          </a:p>
        </c:txPr>
        <c:crossAx val="352699120"/>
        <c:crosses val="autoZero"/>
        <c:auto val="1"/>
        <c:lblAlgn val="ctr"/>
        <c:lblOffset val="100"/>
        <c:noMultiLvlLbl val="0"/>
      </c:catAx>
      <c:valAx>
        <c:axId val="352699120"/>
        <c:scaling>
          <c:orientation val="minMax"/>
          <c:max val="25"/>
        </c:scaling>
        <c:delete val="0"/>
        <c:axPos val="l"/>
        <c:majorGridlines/>
        <c:numFmt formatCode="General" sourceLinked="1"/>
        <c:majorTickMark val="out"/>
        <c:minorTickMark val="none"/>
        <c:tickLblPos val="nextTo"/>
        <c:crossAx val="35307270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Monthly Cost of Food</c:v>
                </c:pt>
              </c:strCache>
            </c:strRef>
          </c:tx>
          <c:spPr>
            <a:solidFill>
              <a:srgbClr val="0098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6" b="1" i="0" u="none" strike="noStrike" kern="1200" baseline="0">
                    <a:solidFill>
                      <a:schemeClr val="tx1">
                        <a:lumMod val="75000"/>
                        <a:lumOff val="25000"/>
                      </a:schemeClr>
                    </a:solidFill>
                    <a:latin typeface="Calibri Light" panose="020F0302020204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Non-First Nations</c:v>
                </c:pt>
                <c:pt idx="1">
                  <c:v>First Nations</c:v>
                </c:pt>
              </c:strCache>
            </c:strRef>
          </c:cat>
          <c:val>
            <c:numRef>
              <c:f>Sheet1!$B$2:$B$3</c:f>
              <c:numCache>
                <c:formatCode>"$"#,##0.00;[Red]\-"$"#,##0.00</c:formatCode>
                <c:ptCount val="2"/>
                <c:pt idx="0">
                  <c:v>1060.5</c:v>
                </c:pt>
                <c:pt idx="1">
                  <c:v>1833.85</c:v>
                </c:pt>
              </c:numCache>
            </c:numRef>
          </c:val>
        </c:ser>
        <c:dLbls>
          <c:showLegendKey val="0"/>
          <c:showVal val="0"/>
          <c:showCatName val="0"/>
          <c:showSerName val="0"/>
          <c:showPercent val="0"/>
          <c:showBubbleSize val="0"/>
        </c:dLbls>
        <c:gapWidth val="219"/>
        <c:overlap val="-27"/>
        <c:axId val="477728128"/>
        <c:axId val="477731264"/>
      </c:barChart>
      <c:catAx>
        <c:axId val="477728128"/>
        <c:scaling>
          <c:orientation val="minMax"/>
        </c:scaling>
        <c:delete val="0"/>
        <c:axPos val="b"/>
        <c:numFmt formatCode="General" sourceLinked="1"/>
        <c:majorTickMark val="none"/>
        <c:minorTickMark val="none"/>
        <c:tickLblPos val="nextTo"/>
        <c:spPr>
          <a:noFill/>
          <a:ln w="9513" cap="flat" cmpd="sng" algn="ctr">
            <a:solidFill>
              <a:schemeClr val="tx1">
                <a:lumMod val="15000"/>
                <a:lumOff val="85000"/>
              </a:schemeClr>
            </a:solidFill>
            <a:round/>
          </a:ln>
          <a:effectLst/>
        </c:spPr>
        <c:txPr>
          <a:bodyPr rot="-60000000" spcFirstLastPara="1" vertOverflow="ellipsis" vert="horz" wrap="square" anchor="ctr" anchorCtr="1"/>
          <a:lstStyle/>
          <a:p>
            <a:pPr>
              <a:defRPr sz="1196"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77731264"/>
        <c:crosses val="autoZero"/>
        <c:auto val="1"/>
        <c:lblAlgn val="ctr"/>
        <c:lblOffset val="100"/>
        <c:noMultiLvlLbl val="0"/>
      </c:catAx>
      <c:valAx>
        <c:axId val="477731264"/>
        <c:scaling>
          <c:orientation val="minMax"/>
        </c:scaling>
        <c:delete val="0"/>
        <c:axPos val="l"/>
        <c:majorGridlines>
          <c:spPr>
            <a:ln w="9513" cap="flat" cmpd="sng" algn="ctr">
              <a:solidFill>
                <a:schemeClr val="tx1">
                  <a:lumMod val="15000"/>
                  <a:lumOff val="85000"/>
                </a:schemeClr>
              </a:solidFill>
              <a:round/>
            </a:ln>
            <a:effectLst/>
          </c:spPr>
        </c:majorGridlines>
        <c:numFmt formatCode="&quot;$&quot;#,##0.00;[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6"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477728128"/>
        <c:crosses val="autoZero"/>
        <c:crossBetween val="between"/>
      </c:valAx>
      <c:spPr>
        <a:solidFill>
          <a:srgbClr val="FFA200"/>
        </a:solidFill>
        <a:ln>
          <a:noFill/>
        </a:ln>
        <a:effectLst/>
      </c:spPr>
    </c:plotArea>
    <c:legend>
      <c:legendPos val="b"/>
      <c:overlay val="0"/>
      <c:spPr>
        <a:noFill/>
        <a:ln>
          <a:noFill/>
        </a:ln>
        <a:effectLst/>
      </c:spPr>
      <c:txPr>
        <a:bodyPr rot="0" spcFirstLastPara="1" vertOverflow="ellipsis" vert="horz" wrap="square" anchor="ctr" anchorCtr="1"/>
        <a:lstStyle/>
        <a:p>
          <a:pPr>
            <a:defRPr sz="1196"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0" b="1" i="0" u="none" strike="noStrike" kern="1200" spc="0" baseline="0">
              <a:solidFill>
                <a:schemeClr val="tx1">
                  <a:lumMod val="65000"/>
                  <a:lumOff val="35000"/>
                </a:schemeClr>
              </a:solidFill>
              <a:latin typeface="Calibri Light" panose="020F030202020403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Money Left at the end of the Month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998" b="1" i="0" u="none" strike="noStrike" kern="1200" baseline="0">
                    <a:solidFill>
                      <a:schemeClr val="tx1">
                        <a:lumMod val="75000"/>
                        <a:lumOff val="25000"/>
                      </a:schemeClr>
                    </a:solidFill>
                    <a:latin typeface="Calibri Light" panose="020F0302020204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OW</c:v>
                </c:pt>
                <c:pt idx="1">
                  <c:v>MW</c:v>
                </c:pt>
                <c:pt idx="2">
                  <c:v>Median</c:v>
                </c:pt>
                <c:pt idx="3">
                  <c:v>OW</c:v>
                </c:pt>
                <c:pt idx="4">
                  <c:v>OW</c:v>
                </c:pt>
                <c:pt idx="5">
                  <c:v>ODSP</c:v>
                </c:pt>
                <c:pt idx="6">
                  <c:v>OAP/GI</c:v>
                </c:pt>
              </c:strCache>
            </c:strRef>
          </c:cat>
          <c:val>
            <c:numRef>
              <c:f>Sheet1!$B$2:$B$8</c:f>
              <c:numCache>
                <c:formatCode>"$"#,##0.00;[Red]\-"$"#,##0.00</c:formatCode>
                <c:ptCount val="7"/>
                <c:pt idx="0">
                  <c:v>739.8</c:v>
                </c:pt>
                <c:pt idx="1">
                  <c:v>1458.8</c:v>
                </c:pt>
                <c:pt idx="2">
                  <c:v>6067.8</c:v>
                </c:pt>
                <c:pt idx="3">
                  <c:v>764.47</c:v>
                </c:pt>
                <c:pt idx="4">
                  <c:v>4.3099999999999996</c:v>
                </c:pt>
                <c:pt idx="5">
                  <c:v>233.31</c:v>
                </c:pt>
                <c:pt idx="6">
                  <c:v>761.76</c:v>
                </c:pt>
              </c:numCache>
            </c:numRef>
          </c:val>
        </c:ser>
        <c:dLbls>
          <c:showLegendKey val="0"/>
          <c:showVal val="0"/>
          <c:showCatName val="0"/>
          <c:showSerName val="0"/>
          <c:showPercent val="0"/>
          <c:showBubbleSize val="0"/>
        </c:dLbls>
        <c:gapWidth val="219"/>
        <c:overlap val="-27"/>
        <c:axId val="477727344"/>
        <c:axId val="477729304"/>
      </c:barChart>
      <c:catAx>
        <c:axId val="477727344"/>
        <c:scaling>
          <c:orientation val="minMax"/>
        </c:scaling>
        <c:delete val="0"/>
        <c:axPos val="b"/>
        <c:numFmt formatCode="General" sourceLinked="1"/>
        <c:majorTickMark val="none"/>
        <c:minorTickMark val="none"/>
        <c:tickLblPos val="nextTo"/>
        <c:spPr>
          <a:noFill/>
          <a:ln w="9514" cap="flat" cmpd="sng" algn="ctr">
            <a:solidFill>
              <a:schemeClr val="tx1">
                <a:lumMod val="15000"/>
                <a:lumOff val="85000"/>
              </a:schemeClr>
            </a:solidFill>
            <a:round/>
          </a:ln>
          <a:effectLst/>
        </c:spPr>
        <c:txPr>
          <a:bodyPr rot="-60000000" spcFirstLastPara="1" vertOverflow="ellipsis" vert="horz" wrap="square" anchor="ctr" anchorCtr="1"/>
          <a:lstStyle/>
          <a:p>
            <a:pPr>
              <a:defRPr sz="1196"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77729304"/>
        <c:crosses val="autoZero"/>
        <c:auto val="1"/>
        <c:lblAlgn val="ctr"/>
        <c:lblOffset val="100"/>
        <c:noMultiLvlLbl val="0"/>
      </c:catAx>
      <c:valAx>
        <c:axId val="477729304"/>
        <c:scaling>
          <c:orientation val="minMax"/>
        </c:scaling>
        <c:delete val="0"/>
        <c:axPos val="l"/>
        <c:majorGridlines>
          <c:spPr>
            <a:ln w="9514" cap="flat" cmpd="sng" algn="ctr">
              <a:solidFill>
                <a:schemeClr val="tx1">
                  <a:lumMod val="15000"/>
                  <a:lumOff val="85000"/>
                </a:schemeClr>
              </a:solidFill>
              <a:round/>
            </a:ln>
            <a:effectLst/>
          </c:spPr>
        </c:majorGridlines>
        <c:numFmt formatCode="&quot;$&quot;#,##0.00;[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6"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477727344"/>
        <c:crosses val="autoZero"/>
        <c:crossBetween val="between"/>
      </c:valAx>
      <c:spPr>
        <a:solidFill>
          <a:srgbClr val="0098AA"/>
        </a:solidFill>
        <a:ln>
          <a:noFill/>
        </a:ln>
        <a:effectLst/>
      </c:spPr>
    </c:plotArea>
    <c:legend>
      <c:legendPos val="b"/>
      <c:overlay val="0"/>
      <c:spPr>
        <a:noFill/>
        <a:ln>
          <a:noFill/>
        </a:ln>
        <a:effectLst/>
      </c:spPr>
      <c:txPr>
        <a:bodyPr rot="0" spcFirstLastPara="1" vertOverflow="ellipsis" vert="horz" wrap="square" anchor="ctr" anchorCtr="1"/>
        <a:lstStyle/>
        <a:p>
          <a:pPr>
            <a:defRPr sz="1196" b="1"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a:solidFill>
        <a:srgbClr val="00B0F0"/>
      </a:solid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9743F-7A6D-4A85-A0DE-6C4F07946E7E}" type="doc">
      <dgm:prSet loTypeId="urn:microsoft.com/office/officeart/2005/8/layout/cycle1" loCatId="cycle" qsTypeId="urn:microsoft.com/office/officeart/2005/8/quickstyle/simple1" qsCatId="simple" csTypeId="urn:microsoft.com/office/officeart/2005/8/colors/accent6_2" csCatId="accent6" phldr="1"/>
      <dgm:spPr/>
      <dgm:t>
        <a:bodyPr/>
        <a:lstStyle/>
        <a:p>
          <a:endParaRPr lang="en-CA"/>
        </a:p>
      </dgm:t>
    </dgm:pt>
    <dgm:pt modelId="{A5F1DC9D-0834-4B2E-B2A5-A1E6BA5A09E1}">
      <dgm:prSet phldrT="[Text]"/>
      <dgm:spPr>
        <a:xfrm>
          <a:off x="3675830" y="1043781"/>
          <a:ext cx="1976437" cy="1976437"/>
        </a:xfrm>
      </dgm:spPr>
      <dgm:t>
        <a:bodyPr/>
        <a:lstStyle/>
        <a:p>
          <a:r>
            <a:rPr lang="en-CA" dirty="0" smtClean="0">
              <a:latin typeface="Arial"/>
              <a:ea typeface="+mn-ea"/>
              <a:cs typeface="+mn-cs"/>
            </a:rPr>
            <a:t>Poor health</a:t>
          </a:r>
          <a:endParaRPr lang="en-CA" dirty="0">
            <a:latin typeface="Arial"/>
            <a:ea typeface="+mn-ea"/>
            <a:cs typeface="+mn-cs"/>
          </a:endParaRPr>
        </a:p>
      </dgm:t>
    </dgm:pt>
    <dgm:pt modelId="{D3E443B7-83CA-4A2F-8A66-813C6C1B2BE8}" type="parTrans" cxnId="{2636EB96-398F-48CF-BC70-E77465119345}">
      <dgm:prSet/>
      <dgm:spPr/>
      <dgm:t>
        <a:bodyPr/>
        <a:lstStyle/>
        <a:p>
          <a:endParaRPr lang="en-CA"/>
        </a:p>
      </dgm:t>
    </dgm:pt>
    <dgm:pt modelId="{6F5A3DEE-DDC9-4E6C-B71C-BA16BEE5039F}" type="sibTrans" cxnId="{2636EB96-398F-48CF-BC70-E77465119345}">
      <dgm:prSet/>
      <dgm:spPr>
        <a:xfrm>
          <a:off x="1014428" y="-1571"/>
          <a:ext cx="4067142" cy="4067142"/>
        </a:xfrm>
      </dgm:spPr>
      <dgm:t>
        <a:bodyPr/>
        <a:lstStyle/>
        <a:p>
          <a:endParaRPr lang="en-CA"/>
        </a:p>
      </dgm:t>
    </dgm:pt>
    <dgm:pt modelId="{DFC2AF39-E104-4AB3-8BC6-8A4A5806379D}">
      <dgm:prSet phldrT="[Text]"/>
      <dgm:spPr>
        <a:xfrm>
          <a:off x="443732" y="1043781"/>
          <a:ext cx="1976437" cy="1976437"/>
        </a:xfrm>
      </dgm:spPr>
      <dgm:t>
        <a:bodyPr/>
        <a:lstStyle/>
        <a:p>
          <a:r>
            <a:rPr lang="en-CA" dirty="0" smtClean="0">
              <a:latin typeface="Arial"/>
              <a:ea typeface="+mn-ea"/>
              <a:cs typeface="+mn-cs"/>
            </a:rPr>
            <a:t>Food insecurity</a:t>
          </a:r>
          <a:endParaRPr lang="en-CA" dirty="0">
            <a:latin typeface="Arial"/>
            <a:ea typeface="+mn-ea"/>
            <a:cs typeface="+mn-cs"/>
          </a:endParaRPr>
        </a:p>
      </dgm:t>
    </dgm:pt>
    <dgm:pt modelId="{CD959F22-B133-4B47-875E-8E349EA8B288}" type="parTrans" cxnId="{67D2BB9E-2422-428A-8656-8DC833A367EF}">
      <dgm:prSet/>
      <dgm:spPr/>
      <dgm:t>
        <a:bodyPr/>
        <a:lstStyle/>
        <a:p>
          <a:endParaRPr lang="en-CA"/>
        </a:p>
      </dgm:t>
    </dgm:pt>
    <dgm:pt modelId="{CB1D8D48-61E6-477A-B4ED-1669C90EE054}" type="sibTrans" cxnId="{67D2BB9E-2422-428A-8656-8DC833A367EF}">
      <dgm:prSet/>
      <dgm:spPr>
        <a:xfrm>
          <a:off x="1014428" y="-1571"/>
          <a:ext cx="4067142" cy="4067142"/>
        </a:xfrm>
      </dgm:spPr>
      <dgm:t>
        <a:bodyPr/>
        <a:lstStyle/>
        <a:p>
          <a:endParaRPr lang="en-CA"/>
        </a:p>
      </dgm:t>
    </dgm:pt>
    <dgm:pt modelId="{16DED1C3-B8FD-48C7-B2AC-EDF5B413F7AC}" type="pres">
      <dgm:prSet presAssocID="{BC89743F-7A6D-4A85-A0DE-6C4F07946E7E}" presName="cycle" presStyleCnt="0">
        <dgm:presLayoutVars>
          <dgm:dir/>
          <dgm:resizeHandles val="exact"/>
        </dgm:presLayoutVars>
      </dgm:prSet>
      <dgm:spPr/>
      <dgm:t>
        <a:bodyPr/>
        <a:lstStyle/>
        <a:p>
          <a:endParaRPr lang="en-CA"/>
        </a:p>
      </dgm:t>
    </dgm:pt>
    <dgm:pt modelId="{D8F41EBA-7290-4352-9451-5CE6E9B19D6A}" type="pres">
      <dgm:prSet presAssocID="{A5F1DC9D-0834-4B2E-B2A5-A1E6BA5A09E1}" presName="dummy" presStyleCnt="0"/>
      <dgm:spPr/>
      <dgm:t>
        <a:bodyPr/>
        <a:lstStyle/>
        <a:p>
          <a:endParaRPr lang="en-CA"/>
        </a:p>
      </dgm:t>
    </dgm:pt>
    <dgm:pt modelId="{AF8D70B2-7615-4C53-99AB-F22CD2A00EE2}" type="pres">
      <dgm:prSet presAssocID="{A5F1DC9D-0834-4B2E-B2A5-A1E6BA5A09E1}" presName="node" presStyleLbl="revTx" presStyleIdx="0" presStyleCnt="2">
        <dgm:presLayoutVars>
          <dgm:bulletEnabled val="1"/>
        </dgm:presLayoutVars>
      </dgm:prSet>
      <dgm:spPr>
        <a:prstGeom prst="rect">
          <a:avLst/>
        </a:prstGeom>
      </dgm:spPr>
      <dgm:t>
        <a:bodyPr/>
        <a:lstStyle/>
        <a:p>
          <a:endParaRPr lang="en-CA"/>
        </a:p>
      </dgm:t>
    </dgm:pt>
    <dgm:pt modelId="{A9410768-78BE-4FF2-B52A-57E6ACEC2BA8}" type="pres">
      <dgm:prSet presAssocID="{6F5A3DEE-DDC9-4E6C-B71C-BA16BEE5039F}" presName="sibTrans" presStyleLbl="node1" presStyleIdx="0" presStyleCnt="2"/>
      <dgm:spPr>
        <a:prstGeom prst="circularArrow">
          <a:avLst>
            <a:gd name="adj1" fmla="val 9476"/>
            <a:gd name="adj2" fmla="val 684342"/>
            <a:gd name="adj3" fmla="val 7853762"/>
            <a:gd name="adj4" fmla="val 2261896"/>
            <a:gd name="adj5" fmla="val 11055"/>
          </a:avLst>
        </a:prstGeom>
      </dgm:spPr>
      <dgm:t>
        <a:bodyPr/>
        <a:lstStyle/>
        <a:p>
          <a:endParaRPr lang="en-CA"/>
        </a:p>
      </dgm:t>
    </dgm:pt>
    <dgm:pt modelId="{9F3335A8-D05A-42D8-BE81-08801A3BC368}" type="pres">
      <dgm:prSet presAssocID="{DFC2AF39-E104-4AB3-8BC6-8A4A5806379D}" presName="dummy" presStyleCnt="0"/>
      <dgm:spPr/>
      <dgm:t>
        <a:bodyPr/>
        <a:lstStyle/>
        <a:p>
          <a:endParaRPr lang="en-CA"/>
        </a:p>
      </dgm:t>
    </dgm:pt>
    <dgm:pt modelId="{B7A6F4E3-8BAD-47E6-8CC0-00A122F6BDBA}" type="pres">
      <dgm:prSet presAssocID="{DFC2AF39-E104-4AB3-8BC6-8A4A5806379D}" presName="node" presStyleLbl="revTx" presStyleIdx="1" presStyleCnt="2">
        <dgm:presLayoutVars>
          <dgm:bulletEnabled val="1"/>
        </dgm:presLayoutVars>
      </dgm:prSet>
      <dgm:spPr>
        <a:prstGeom prst="rect">
          <a:avLst/>
        </a:prstGeom>
      </dgm:spPr>
      <dgm:t>
        <a:bodyPr/>
        <a:lstStyle/>
        <a:p>
          <a:endParaRPr lang="en-CA"/>
        </a:p>
      </dgm:t>
    </dgm:pt>
    <dgm:pt modelId="{5141DCE7-041F-4CB5-AF14-0B77D279D22A}" type="pres">
      <dgm:prSet presAssocID="{CB1D8D48-61E6-477A-B4ED-1669C90EE054}" presName="sibTrans" presStyleLbl="node1" presStyleIdx="1" presStyleCnt="2"/>
      <dgm:spPr>
        <a:prstGeom prst="circularArrow">
          <a:avLst>
            <a:gd name="adj1" fmla="val 9476"/>
            <a:gd name="adj2" fmla="val 684342"/>
            <a:gd name="adj3" fmla="val 18653762"/>
            <a:gd name="adj4" fmla="val 13061896"/>
            <a:gd name="adj5" fmla="val 11055"/>
          </a:avLst>
        </a:prstGeom>
      </dgm:spPr>
      <dgm:t>
        <a:bodyPr/>
        <a:lstStyle/>
        <a:p>
          <a:endParaRPr lang="en-CA"/>
        </a:p>
      </dgm:t>
    </dgm:pt>
  </dgm:ptLst>
  <dgm:cxnLst>
    <dgm:cxn modelId="{352BF15B-AC01-47D4-8D64-260DE6D40F55}" type="presOf" srcId="{CB1D8D48-61E6-477A-B4ED-1669C90EE054}" destId="{5141DCE7-041F-4CB5-AF14-0B77D279D22A}" srcOrd="0" destOrd="0" presId="urn:microsoft.com/office/officeart/2005/8/layout/cycle1"/>
    <dgm:cxn modelId="{FBCD6C58-B623-4199-B6E1-E9CDE59E0950}" type="presOf" srcId="{DFC2AF39-E104-4AB3-8BC6-8A4A5806379D}" destId="{B7A6F4E3-8BAD-47E6-8CC0-00A122F6BDBA}" srcOrd="0" destOrd="0" presId="urn:microsoft.com/office/officeart/2005/8/layout/cycle1"/>
    <dgm:cxn modelId="{67D2BB9E-2422-428A-8656-8DC833A367EF}" srcId="{BC89743F-7A6D-4A85-A0DE-6C4F07946E7E}" destId="{DFC2AF39-E104-4AB3-8BC6-8A4A5806379D}" srcOrd="1" destOrd="0" parTransId="{CD959F22-B133-4B47-875E-8E349EA8B288}" sibTransId="{CB1D8D48-61E6-477A-B4ED-1669C90EE054}"/>
    <dgm:cxn modelId="{FF8062AE-5A6D-454F-BA10-69E337A14FEC}" type="presOf" srcId="{BC89743F-7A6D-4A85-A0DE-6C4F07946E7E}" destId="{16DED1C3-B8FD-48C7-B2AC-EDF5B413F7AC}" srcOrd="0" destOrd="0" presId="urn:microsoft.com/office/officeart/2005/8/layout/cycle1"/>
    <dgm:cxn modelId="{2636EB96-398F-48CF-BC70-E77465119345}" srcId="{BC89743F-7A6D-4A85-A0DE-6C4F07946E7E}" destId="{A5F1DC9D-0834-4B2E-B2A5-A1E6BA5A09E1}" srcOrd="0" destOrd="0" parTransId="{D3E443B7-83CA-4A2F-8A66-813C6C1B2BE8}" sibTransId="{6F5A3DEE-DDC9-4E6C-B71C-BA16BEE5039F}"/>
    <dgm:cxn modelId="{5F8B6806-35FD-44EF-BB3C-4BE5B256A853}" type="presOf" srcId="{A5F1DC9D-0834-4B2E-B2A5-A1E6BA5A09E1}" destId="{AF8D70B2-7615-4C53-99AB-F22CD2A00EE2}" srcOrd="0" destOrd="0" presId="urn:microsoft.com/office/officeart/2005/8/layout/cycle1"/>
    <dgm:cxn modelId="{FA187F4E-C089-4614-AC56-775D260B265B}" type="presOf" srcId="{6F5A3DEE-DDC9-4E6C-B71C-BA16BEE5039F}" destId="{A9410768-78BE-4FF2-B52A-57E6ACEC2BA8}" srcOrd="0" destOrd="0" presId="urn:microsoft.com/office/officeart/2005/8/layout/cycle1"/>
    <dgm:cxn modelId="{C5D4DFF4-7018-49F3-9B3A-962B0B14FDC1}" type="presParOf" srcId="{16DED1C3-B8FD-48C7-B2AC-EDF5B413F7AC}" destId="{D8F41EBA-7290-4352-9451-5CE6E9B19D6A}" srcOrd="0" destOrd="0" presId="urn:microsoft.com/office/officeart/2005/8/layout/cycle1"/>
    <dgm:cxn modelId="{8B7FB2C4-CE5A-4928-A2E7-C6FF9CDF04DC}" type="presParOf" srcId="{16DED1C3-B8FD-48C7-B2AC-EDF5B413F7AC}" destId="{AF8D70B2-7615-4C53-99AB-F22CD2A00EE2}" srcOrd="1" destOrd="0" presId="urn:microsoft.com/office/officeart/2005/8/layout/cycle1"/>
    <dgm:cxn modelId="{833E0CE0-95C5-4BE9-ADDB-3E2CA148D566}" type="presParOf" srcId="{16DED1C3-B8FD-48C7-B2AC-EDF5B413F7AC}" destId="{A9410768-78BE-4FF2-B52A-57E6ACEC2BA8}" srcOrd="2" destOrd="0" presId="urn:microsoft.com/office/officeart/2005/8/layout/cycle1"/>
    <dgm:cxn modelId="{35B112EE-AC34-44A8-A2A3-412E03DE28ED}" type="presParOf" srcId="{16DED1C3-B8FD-48C7-B2AC-EDF5B413F7AC}" destId="{9F3335A8-D05A-42D8-BE81-08801A3BC368}" srcOrd="3" destOrd="0" presId="urn:microsoft.com/office/officeart/2005/8/layout/cycle1"/>
    <dgm:cxn modelId="{A91A30B4-7B20-48DE-B069-0C68D49C2D33}" type="presParOf" srcId="{16DED1C3-B8FD-48C7-B2AC-EDF5B413F7AC}" destId="{B7A6F4E3-8BAD-47E6-8CC0-00A122F6BDBA}" srcOrd="4" destOrd="0" presId="urn:microsoft.com/office/officeart/2005/8/layout/cycle1"/>
    <dgm:cxn modelId="{037385EC-9D49-4C21-8C7F-D53591E2CD8F}" type="presParOf" srcId="{16DED1C3-B8FD-48C7-B2AC-EDF5B413F7AC}" destId="{5141DCE7-041F-4CB5-AF14-0B77D279D22A}" srcOrd="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pitchFamily="34" charset="0"/>
                <a:cs typeface="Arial" pitchFamily="34" charset="0"/>
              </a:defRPr>
            </a:lvl1pPr>
          </a:lstStyle>
          <a:p>
            <a:pPr>
              <a:defRPr/>
            </a:pPr>
            <a:endParaRPr lang="en-CA"/>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cs typeface="Arial" pitchFamily="34" charset="0"/>
              </a:defRPr>
            </a:lvl1pPr>
          </a:lstStyle>
          <a:p>
            <a:pPr>
              <a:defRPr/>
            </a:pPr>
            <a:endParaRPr lang="en-CA"/>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pitchFamily="34" charset="0"/>
                <a:cs typeface="Arial" pitchFamily="34" charset="0"/>
              </a:defRPr>
            </a:lvl1pPr>
          </a:lstStyle>
          <a:p>
            <a:pPr>
              <a:defRPr/>
            </a:pPr>
            <a:endParaRPr lang="en-CA"/>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306E078-5FB3-4EA0-B14A-EDE867B2A4E4}" type="slidenum">
              <a:rPr lang="en-CA" altLang="en-US"/>
              <a:pPr>
                <a:defRPr/>
              </a:pPr>
              <a:t>‹#›</a:t>
            </a:fld>
            <a:endParaRPr lang="en-CA" altLang="en-US"/>
          </a:p>
        </p:txBody>
      </p:sp>
    </p:spTree>
    <p:extLst>
      <p:ext uri="{BB962C8B-B14F-4D97-AF65-F5344CB8AC3E}">
        <p14:creationId xmlns:p14="http://schemas.microsoft.com/office/powerpoint/2010/main" val="18910604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whu.on.ca/MediaPressCentre/Documents/Report%20on%20the%202015%20Northern%20Food%20Basket%20Survey%20June%202016.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nwhu.on.ca/ourservices/HealthyLiving/Pages/Cost-of-Eating-in-Northwestern-Ontario.aspx"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utritionalsciences.lamp.utoronto.c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endParaRPr lang="en-US" altLang="en-US" smtClean="0"/>
          </a:p>
        </p:txBody>
      </p:sp>
      <p:sp>
        <p:nvSpPr>
          <p:cNvPr id="41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CA20D0-0267-4111-BA69-BB3097C1E49F}" type="slidenum">
              <a:rPr lang="en-CA" altLang="en-US" smtClean="0"/>
              <a:pPr/>
              <a:t>1</a:t>
            </a:fld>
            <a:endParaRPr lang="en-CA" altLang="en-US" smtClean="0"/>
          </a:p>
        </p:txBody>
      </p:sp>
    </p:spTree>
    <p:extLst>
      <p:ext uri="{BB962C8B-B14F-4D97-AF65-F5344CB8AC3E}">
        <p14:creationId xmlns:p14="http://schemas.microsoft.com/office/powerpoint/2010/main" val="60416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r>
              <a:rPr lang="en-CA" altLang="en-US" b="1" smtClean="0"/>
              <a:t>In NWO there are approximately 3,900 people who are food insecure (CCHS 2013/14). </a:t>
            </a:r>
          </a:p>
          <a:p>
            <a:r>
              <a:rPr lang="en-CA" altLang="en-US" b="1" smtClean="0">
                <a:solidFill>
                  <a:srgbClr val="000000"/>
                </a:solidFill>
                <a:latin typeface="Calibri" panose="020F0502020204030204" pitchFamily="34" charset="0"/>
                <a:sym typeface="Calibri" panose="020F0502020204030204" pitchFamily="34" charset="0"/>
              </a:rPr>
              <a:t>Who is at MOST risk?</a:t>
            </a:r>
          </a:p>
          <a:p>
            <a:r>
              <a:rPr lang="en-CA" altLang="en-US" smtClean="0">
                <a:latin typeface="Calibri Light" panose="020F0302020204030204" pitchFamily="34" charset="0"/>
              </a:rPr>
              <a:t>Households with children &lt;18 led by a female lone parent</a:t>
            </a:r>
          </a:p>
          <a:p>
            <a:r>
              <a:rPr lang="en-CA" altLang="en-US" smtClean="0">
                <a:latin typeface="Calibri Light" panose="020F0302020204030204" pitchFamily="34" charset="0"/>
              </a:rPr>
              <a:t>Households relying on social assistance</a:t>
            </a:r>
          </a:p>
          <a:p>
            <a:r>
              <a:rPr lang="en-CA" altLang="en-US" smtClean="0">
                <a:latin typeface="Calibri Light" panose="020F0302020204030204" pitchFamily="34" charset="0"/>
              </a:rPr>
              <a:t>Indigenous households </a:t>
            </a:r>
          </a:p>
          <a:p>
            <a:r>
              <a:rPr lang="en-CA" altLang="en-US" smtClean="0">
                <a:latin typeface="Calibri Light" panose="020F0302020204030204" pitchFamily="34" charset="0"/>
              </a:rPr>
              <a:t>People who rent</a:t>
            </a:r>
          </a:p>
          <a:p>
            <a:endParaRPr lang="en-US" altLang="en-US" smtClean="0"/>
          </a:p>
        </p:txBody>
      </p:sp>
      <p:sp>
        <p:nvSpPr>
          <p:cNvPr id="235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57286D-9473-4AA5-A0FB-DFF17395D0B4}" type="slidenum">
              <a:rPr lang="en-CA" altLang="en-US" smtClean="0"/>
              <a:pPr/>
              <a:t>10</a:t>
            </a:fld>
            <a:endParaRPr lang="en-CA" altLang="en-US" smtClean="0"/>
          </a:p>
        </p:txBody>
      </p:sp>
    </p:spTree>
    <p:extLst>
      <p:ext uri="{BB962C8B-B14F-4D97-AF65-F5344CB8AC3E}">
        <p14:creationId xmlns:p14="http://schemas.microsoft.com/office/powerpoint/2010/main" val="1997822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Shape 362"/>
          <p:cNvSpPr>
            <a:spLocks noGrp="1" noRot="1" noChangeAspect="1" noTextEdit="1"/>
          </p:cNvSpPr>
          <p:nvPr>
            <p:ph type="sldImg" idx="2"/>
          </p:nvPr>
        </p:nvSpPr>
        <p:spPr>
          <a:ln/>
        </p:spPr>
      </p:sp>
      <p:sp>
        <p:nvSpPr>
          <p:cNvPr id="25603" name="Shape 36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Health is tightly linked to household food insecurity and food insecurity is an independent social determinant of health.</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Food insecurity can be an outcome of poor health and poor health can cause food insecurity.  In fact, this relationship can be a vicious cycle.</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Adults in food insecure household have poorer self rated health, poorer mental and physical health, poorer oral health, greater stress and are more likely to suffer from chronic conditions such as diabetes, high blood pressure and anxiety.</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It is also associated with inadequate nutrient intakes…. Such as protein, vitamin A, B-vitamins (eg, folate).</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Being food insecurity is strongly associated with becoming a high-cost user of health care.</a:t>
            </a:r>
          </a:p>
        </p:txBody>
      </p:sp>
      <p:sp>
        <p:nvSpPr>
          <p:cNvPr id="25604" name="Shape 364"/>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8067156D-9ADD-4256-8FBD-CA08D46C850E}" type="slidenum">
              <a:rPr lang="en-CA" altLang="en-US" sz="1400" smtClean="0">
                <a:solidFill>
                  <a:srgbClr val="000000"/>
                </a:solidFill>
                <a:latin typeface="Calibri" panose="020F0502020204030204" pitchFamily="34" charset="0"/>
              </a:rPr>
              <a:pPr algn="l">
                <a:spcBef>
                  <a:spcPct val="0"/>
                </a:spcBef>
              </a:pPr>
              <a:t>11</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88906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Shape 348"/>
          <p:cNvSpPr>
            <a:spLocks noGrp="1" noRot="1" noChangeAspect="1" noTextEdit="1"/>
          </p:cNvSpPr>
          <p:nvPr>
            <p:ph type="sldImg" idx="2"/>
          </p:nvPr>
        </p:nvSpPr>
        <p:spPr>
          <a:ln/>
        </p:spPr>
      </p:sp>
      <p:sp>
        <p:nvSpPr>
          <p:cNvPr id="26627" name="Shape 349"/>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pPr>
            <a:r>
              <a:rPr lang="en-CA" altLang="en-US" smtClean="0"/>
              <a:t>So, what exactly do we, PHRD’s, do when it comes to addressing HFI?</a:t>
            </a:r>
          </a:p>
          <a:p>
            <a:pPr eaLnBrk="1" hangingPunct="1">
              <a:spcBef>
                <a:spcPct val="0"/>
              </a:spcBef>
            </a:pPr>
            <a:r>
              <a:rPr lang="en-US" altLang="en-US" smtClean="0">
                <a:solidFill>
                  <a:srgbClr val="000000"/>
                </a:solidFill>
                <a:latin typeface="Calibri" panose="020F0502020204030204" pitchFamily="34" charset="0"/>
                <a:sym typeface="Calibri" panose="020F0502020204030204" pitchFamily="34" charset="0"/>
              </a:rPr>
              <a:t>Boards of Health are mandated to provide direction on the population health assessment and surveillance activities  - Nutritious Food Basket costing is an example of an activity we have done for years and will hopefully continue to monitor bi-annually. </a:t>
            </a:r>
          </a:p>
          <a:p>
            <a:pPr eaLnBrk="1" hangingPunct="1">
              <a:spcBef>
                <a:spcPct val="0"/>
              </a:spcBef>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pPr>
            <a:r>
              <a:rPr lang="en-US" altLang="en-US" smtClean="0">
                <a:solidFill>
                  <a:srgbClr val="000000"/>
                </a:solidFill>
                <a:latin typeface="Calibri" panose="020F0502020204030204" pitchFamily="34" charset="0"/>
                <a:sym typeface="Calibri" panose="020F0502020204030204" pitchFamily="34" charset="0"/>
              </a:rPr>
              <a:t>The Nutritious Food Basket (NFB) is a survey tool that is a measure of the cost of basic healthy eating that represents current nutrition recommendations and average food purchasing patterns.</a:t>
            </a:r>
          </a:p>
          <a:p>
            <a:pPr eaLnBrk="1" hangingPunct="1">
              <a:spcBef>
                <a:spcPct val="0"/>
              </a:spcBef>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pPr>
            <a:r>
              <a:rPr lang="en-US" altLang="en-US" smtClean="0">
                <a:solidFill>
                  <a:srgbClr val="000000"/>
                </a:solidFill>
                <a:latin typeface="Calibri" panose="020F0502020204030204" pitchFamily="34" charset="0"/>
                <a:sym typeface="Calibri" panose="020F0502020204030204" pitchFamily="34" charset="0"/>
              </a:rPr>
              <a:t>NFB data are used by health units to monitor economic accessibility of food by applying the cost of the food basket plus cost of housing to various individual and household incomes. This provides an indication of groups that are likely to be experiencing financial constraints that would likely lead to household food insecurity. The data are used in various ways, considering the determinants of health, in advocating for reduction of health inequities. </a:t>
            </a:r>
          </a:p>
        </p:txBody>
      </p:sp>
      <p:sp>
        <p:nvSpPr>
          <p:cNvPr id="26628" name="Shape 350"/>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8DC2CD1-600C-43EB-A033-AF47CF595380}" type="slidenum">
              <a:rPr lang="en-CA" altLang="en-US" smtClean="0">
                <a:solidFill>
                  <a:srgbClr val="000000"/>
                </a:solidFill>
                <a:latin typeface="Calibri" panose="020F0502020204030204" pitchFamily="34" charset="0"/>
              </a:rPr>
              <a:pPr>
                <a:spcBef>
                  <a:spcPct val="0"/>
                </a:spcBef>
              </a:pPr>
              <a:t>12</a:t>
            </a:fld>
            <a:endParaRPr lang="en-CA"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84606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9D0CF41-5B94-48CA-8BF0-7E119B6A1F6B}" type="slidenum">
              <a:rPr lang="en-US" altLang="en-US" smtClean="0"/>
              <a:pPr>
                <a:spcBef>
                  <a:spcPct val="0"/>
                </a:spcBef>
              </a:pPr>
              <a:t>13</a:t>
            </a:fld>
            <a:endParaRPr lang="en-US" altLang="en-US" smtClean="0"/>
          </a:p>
        </p:txBody>
      </p:sp>
      <p:sp>
        <p:nvSpPr>
          <p:cNvPr id="28675"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r>
              <a:rPr lang="en-US" sz="1100" dirty="0" smtClean="0">
                <a:latin typeface="+mn-lt"/>
              </a:rPr>
              <a:t>The Nutritious Food Basket (NFB) is a survey tool used to measure the cost of eating according to current nutrition recommendations and food consumption data. The NWHU conducts the survey annually using guidelines prepared by the Ministry of Health and Long-Term Care. The survey includes 67 food items, found in Canada’s Food Guide, that are used to prepare nutritious meals and snacks.</a:t>
            </a:r>
            <a:endParaRPr lang="en-US" altLang="en-US" sz="1100" dirty="0" smtClean="0">
              <a:latin typeface="+mn-lt"/>
              <a:cs typeface="Arial" charset="0"/>
            </a:endParaRPr>
          </a:p>
          <a:p>
            <a:pPr eaLnBrk="1" hangingPunct="1">
              <a:defRPr/>
            </a:pPr>
            <a:r>
              <a:rPr lang="en-US" altLang="en-US" sz="1100" dirty="0" smtClean="0">
                <a:latin typeface="+mn-lt"/>
                <a:cs typeface="Arial" charset="0"/>
              </a:rPr>
              <a:t>- examples include: cheese, yogurt, bread, milk, fruit, vegetables, meats, peanut butter, etc. </a:t>
            </a:r>
          </a:p>
          <a:p>
            <a:pPr>
              <a:defRPr/>
            </a:pPr>
            <a:r>
              <a:rPr lang="en-US" altLang="en-US" sz="1100" b="1" dirty="0" smtClean="0">
                <a:solidFill>
                  <a:schemeClr val="hlink"/>
                </a:solidFill>
                <a:latin typeface="+mn-lt"/>
                <a:cs typeface="Arial" charset="0"/>
              </a:rPr>
              <a:t> </a:t>
            </a:r>
            <a:endParaRPr lang="en-US" sz="1100" dirty="0" smtClean="0">
              <a:latin typeface="+mn-lt"/>
            </a:endParaRPr>
          </a:p>
          <a:p>
            <a:pPr>
              <a:defRPr/>
            </a:pPr>
            <a:r>
              <a:rPr lang="en-US" sz="1100" dirty="0" smtClean="0">
                <a:latin typeface="+mn-lt"/>
              </a:rPr>
              <a:t> </a:t>
            </a:r>
            <a:r>
              <a:rPr lang="en-US" sz="1100" b="1" dirty="0" smtClean="0">
                <a:latin typeface="+mn-lt"/>
              </a:rPr>
              <a:t>What items are not included?</a:t>
            </a:r>
            <a:endParaRPr lang="en-US" sz="1100" dirty="0" smtClean="0">
              <a:latin typeface="+mn-lt"/>
            </a:endParaRPr>
          </a:p>
          <a:p>
            <a:pPr>
              <a:defRPr/>
            </a:pPr>
            <a:r>
              <a:rPr lang="en-US" sz="1100" dirty="0" smtClean="0">
                <a:latin typeface="+mn-lt"/>
              </a:rPr>
              <a:t>The total cost does not include processed convenience foods, soft drinks, popular snack foods, special dietary foods, infant foods, religious or cultural foods, soap, shampoo, toilet paper or other personal items that people might add to their shopping cart. It also does not take into account eating out or inviting company to share a meal.</a:t>
            </a:r>
          </a:p>
          <a:p>
            <a:pPr>
              <a:defRPr/>
            </a:pPr>
            <a:endParaRPr lang="en-US" sz="1100" dirty="0" smtClean="0">
              <a:latin typeface="+mn-lt"/>
            </a:endParaRPr>
          </a:p>
          <a:p>
            <a:pPr>
              <a:defRPr/>
            </a:pPr>
            <a:r>
              <a:rPr lang="en-US" sz="1100" dirty="0" smtClean="0">
                <a:latin typeface="+mn-lt"/>
              </a:rPr>
              <a:t>The assumption is that people have the time, skill, and equipment needed to cook low-cost staples. The survey does not include prepared convenience foods or household non-food items.</a:t>
            </a:r>
          </a:p>
          <a:p>
            <a:pPr>
              <a:defRPr/>
            </a:pPr>
            <a:endParaRPr lang="en-US" sz="1100" dirty="0" smtClean="0">
              <a:latin typeface="+mn-lt"/>
            </a:endParaRPr>
          </a:p>
          <a:p>
            <a:pPr>
              <a:defRPr/>
            </a:pPr>
            <a:r>
              <a:rPr lang="en-US" sz="1100" dirty="0" smtClean="0">
                <a:latin typeface="+mn-lt"/>
              </a:rPr>
              <a:t>The survey is not done on reserve.  </a:t>
            </a:r>
          </a:p>
          <a:p>
            <a:pPr>
              <a:defRPr/>
            </a:pPr>
            <a:endParaRPr lang="en-US" sz="1100" dirty="0" smtClean="0">
              <a:latin typeface="+mn-lt"/>
            </a:endParaRPr>
          </a:p>
          <a:p>
            <a:pPr>
              <a:defRPr/>
            </a:pPr>
            <a:r>
              <a:rPr lang="en-US" altLang="en-US" sz="1100" dirty="0" smtClean="0"/>
              <a:t>Taking a closer look at the </a:t>
            </a:r>
            <a:r>
              <a:rPr lang="en-CA" altLang="en-US" sz="1100" dirty="0" smtClean="0"/>
              <a:t>2017 the cost of feeding a family of four was $976.20 per month, an increase of 6.5% since 2010. For a family of four on Ontario Works in the NWHU area, 38% of their income is required for the purchase of food (NWHU, 2017). </a:t>
            </a:r>
          </a:p>
          <a:p>
            <a:pPr>
              <a:defRPr/>
            </a:pPr>
            <a:endParaRPr lang="en-US" altLang="en-US" sz="1800" b="1" dirty="0" smtClean="0"/>
          </a:p>
          <a:p>
            <a:pPr>
              <a:defRPr/>
            </a:pPr>
            <a:r>
              <a:rPr lang="en-US" altLang="en-US" sz="1100" dirty="0" smtClean="0"/>
              <a:t>Also, speak about Northern Food Basket Survey Report briefly.  Sioux Lookout First Nations Health Authority.  The study assessed food costs in three road-access First Nations </a:t>
            </a:r>
            <a:r>
              <a:rPr lang="en-US" altLang="en-US" sz="1100" dirty="0" err="1" smtClean="0"/>
              <a:t>Communnities</a:t>
            </a:r>
            <a:r>
              <a:rPr lang="en-US" altLang="en-US" sz="1100" dirty="0" smtClean="0"/>
              <a:t> in Northwestern Ontario – </a:t>
            </a:r>
            <a:r>
              <a:rPr lang="en-US" altLang="en-US" sz="1100" dirty="0" err="1" smtClean="0"/>
              <a:t>Wunnumin</a:t>
            </a:r>
            <a:r>
              <a:rPr lang="en-US" altLang="en-US" sz="1100" dirty="0" smtClean="0"/>
              <a:t> Lake, Sandy Lake and </a:t>
            </a:r>
            <a:r>
              <a:rPr lang="en-US" altLang="en-US" sz="1100" dirty="0" err="1" smtClean="0"/>
              <a:t>Sachigo</a:t>
            </a:r>
            <a:r>
              <a:rPr lang="en-US" altLang="en-US" sz="1100" dirty="0" smtClean="0"/>
              <a:t> Lake.  The full report is available on our website.   </a:t>
            </a:r>
          </a:p>
          <a:p>
            <a:pPr>
              <a:defRPr/>
            </a:pPr>
            <a:endParaRPr lang="en-US" sz="1100" dirty="0" smtClean="0">
              <a:latin typeface="+mn-lt"/>
            </a:endParaRPr>
          </a:p>
          <a:p>
            <a:pPr>
              <a:defRPr/>
            </a:pPr>
            <a:endParaRPr lang="en-US" sz="1100" dirty="0" smtClean="0">
              <a:latin typeface="+mn-lt"/>
            </a:endParaRPr>
          </a:p>
        </p:txBody>
      </p:sp>
    </p:spTree>
    <p:extLst>
      <p:ext uri="{BB962C8B-B14F-4D97-AF65-F5344CB8AC3E}">
        <p14:creationId xmlns:p14="http://schemas.microsoft.com/office/powerpoint/2010/main" val="358249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sz="1600" b="1" smtClean="0"/>
              <a:t>Since 2016, the cost of feeding a family of 4 has increased in both First Nations* and non-First Nations communities. It costs 73% more to feed a family of 4 in a remote First Nations community*.</a:t>
            </a:r>
          </a:p>
          <a:p>
            <a:r>
              <a:rPr lang="en-US" altLang="en-US" smtClean="0"/>
              <a:t> </a:t>
            </a:r>
          </a:p>
          <a:p>
            <a:r>
              <a:rPr lang="en-US" altLang="en-US" b="1" smtClean="0"/>
              <a:t>BUT…</a:t>
            </a:r>
            <a:br>
              <a:rPr lang="en-US" altLang="en-US" b="1" smtClean="0"/>
            </a:br>
            <a:endParaRPr lang="en-US" altLang="en-US" smtClean="0"/>
          </a:p>
          <a:p>
            <a:r>
              <a:rPr lang="en-US" altLang="en-US" smtClean="0"/>
              <a:t>In the FN communities that were sampled, many products and fresh foods that make up the nutritious food basket were unavailable in stores or were of such poor quality they could not be eaten. And so, it would only be possible for families to buy an ‘incomplete’ nutritious food basket that costs $1,421.36.</a:t>
            </a:r>
            <a:br>
              <a:rPr lang="en-US" altLang="en-US" smtClean="0"/>
            </a:br>
            <a:r>
              <a:rPr lang="en-US" altLang="en-US" smtClean="0"/>
              <a:t/>
            </a:r>
            <a:br>
              <a:rPr lang="en-US" altLang="en-US" smtClean="0"/>
            </a:br>
            <a:r>
              <a:rPr lang="en-US" altLang="en-US" smtClean="0"/>
              <a:t>The number $1,833.85 (used above) is a hypothetical cost that looks at what it would cost a family to buy the full nutritious food basket if the food items were good quality and actually available in the communities.</a:t>
            </a:r>
            <a:br>
              <a:rPr lang="en-US" altLang="en-US" smtClean="0"/>
            </a:br>
            <a:r>
              <a:rPr lang="en-US" altLang="en-US" smtClean="0"/>
              <a:t/>
            </a:r>
            <a:br>
              <a:rPr lang="en-US" altLang="en-US" smtClean="0"/>
            </a:br>
            <a:r>
              <a:rPr lang="en-US" altLang="en-US" b="1" smtClean="0"/>
              <a:t>So, what’s left over?</a:t>
            </a:r>
            <a:endParaRPr lang="en-US" altLang="en-US" smtClean="0"/>
          </a:p>
          <a:p>
            <a:r>
              <a:rPr lang="en-US" altLang="en-US" smtClean="0"/>
              <a:t>A family of four from a remote First Nations community* living on social assistance would receive a household income of $1,871.00.***</a:t>
            </a:r>
          </a:p>
          <a:p>
            <a:r>
              <a:rPr lang="en-US" altLang="en-US" smtClean="0"/>
              <a:t>Purchasing an incomplete nutritious food basket would leave the family with $449.64 to cover expenses like household items (like toiletries, detergent and toilet paper), transportation, clothing, school supplies, children’s activities and emergency expenses.</a:t>
            </a:r>
          </a:p>
          <a:p>
            <a:r>
              <a:rPr lang="en-US" altLang="en-US" smtClean="0"/>
              <a:t>Purchasing a full nutritious food basket would not be possible for this family. Doing so would put them $31.75 over budget. They would be forced to choose between healthy eating and covering the cost of expenses.</a:t>
            </a:r>
          </a:p>
          <a:p>
            <a:r>
              <a:rPr lang="en-US" altLang="en-US" b="1" smtClean="0"/>
              <a:t>The bigger issue</a:t>
            </a:r>
            <a:r>
              <a:rPr lang="en-US" altLang="en-US" smtClean="0"/>
              <a:t/>
            </a:r>
            <a:br>
              <a:rPr lang="en-US" altLang="en-US" smtClean="0"/>
            </a:br>
            <a:r>
              <a:rPr lang="en-US" altLang="en-US" smtClean="0"/>
              <a:t>As the cost of living increases, incomes are not keeping pace. Since 2010, minimum wage has increased only 9.8%. Despite increases to social assistance, Ontarians earning minimum wage and those who receive social assistance do not earn enough money to ensure access to healthy food.</a:t>
            </a:r>
            <a:br>
              <a:rPr lang="en-US" altLang="en-US" smtClean="0"/>
            </a:br>
            <a:r>
              <a:rPr lang="en-US" altLang="en-US" smtClean="0"/>
              <a:t/>
            </a:r>
            <a:br>
              <a:rPr lang="en-US" altLang="en-US" smtClean="0"/>
            </a:br>
            <a:endParaRPr lang="en-US" altLang="en-US" smtClean="0"/>
          </a:p>
          <a:p>
            <a:r>
              <a:rPr lang="en-US" altLang="en-US" smtClean="0"/>
              <a:t>*The information shared above is based on a study completed by the Sioux Lookout First Nations Health Authority and Northwestern Health Unit. The study assessed food costs in three road-access First Nation communities in Northwestern Ontario – Wunnumin Lake, Sandy Lake and Sachigo Lake. The full report is available here: </a:t>
            </a:r>
            <a:r>
              <a:rPr lang="en-US" altLang="en-US" smtClean="0">
                <a:hlinkClick r:id="rId3" action="ppaction://hlinkfile" tooltip="2015 survey report"/>
              </a:rPr>
              <a:t>Northern Food Basket Survey Report – 201</a:t>
            </a:r>
            <a:r>
              <a:rPr lang="en-US" altLang="en-US" smtClean="0"/>
              <a:t>5.</a:t>
            </a:r>
          </a:p>
          <a:p>
            <a:r>
              <a:rPr lang="en-US" altLang="en-US" smtClean="0"/>
              <a:t>* *Provided for reference. Source: </a:t>
            </a:r>
            <a:r>
              <a:rPr lang="en-US" altLang="en-US" smtClean="0">
                <a:hlinkClick r:id="rId4" action="ppaction://hlinkfile" tooltip="surbey results"/>
              </a:rPr>
              <a:t>NWHU Nutritious Food Basket Survey Results – 2015</a:t>
            </a:r>
            <a:r>
              <a:rPr lang="en-US" altLang="en-US" smtClean="0"/>
              <a:t>.</a:t>
            </a:r>
          </a:p>
          <a:p>
            <a:r>
              <a:rPr lang="en-US" altLang="en-US" smtClean="0"/>
              <a:t>***Social assistance is based on Ontario Works: Basic Needs, Ontario Child Benefit, Max Shelter Allowance, Northern Living Allowance, Remote Communities Allowance</a:t>
            </a:r>
          </a:p>
          <a:p>
            <a:endParaRPr lang="en-US" altLang="en-US" smtClean="0"/>
          </a:p>
          <a:p>
            <a:endParaRPr lang="en-CA" altLang="en-US" smtClean="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1B63E0-14FC-4E09-A2E0-194F29E401BF}" type="slidenum">
              <a:rPr lang="en-CA" altLang="en-US" smtClean="0"/>
              <a:pPr/>
              <a:t>14</a:t>
            </a:fld>
            <a:endParaRPr lang="en-CA" altLang="en-US" smtClean="0"/>
          </a:p>
        </p:txBody>
      </p:sp>
    </p:spTree>
    <p:extLst>
      <p:ext uri="{BB962C8B-B14F-4D97-AF65-F5344CB8AC3E}">
        <p14:creationId xmlns:p14="http://schemas.microsoft.com/office/powerpoint/2010/main" val="5035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smtClean="0"/>
              <a:t>We know that when money is tight, people are forced to cut into their food budget to pay for other living expenses. They skip meals, eat fewer vegetables and fruit, drink less milk, and fill up on non-nutritious foods because they are cheap. The result of this unhealthy diet is an increased risk of chronic illness, and poor growth and development in children. </a:t>
            </a:r>
          </a:p>
          <a:p>
            <a:endParaRPr lang="en-US" altLang="en-US" smtClean="0"/>
          </a:p>
          <a:p>
            <a:r>
              <a:rPr lang="en-US" altLang="en-US" b="1" smtClean="0"/>
              <a:t>Why can’t people afford healthy food?</a:t>
            </a:r>
            <a:endParaRPr lang="en-US" altLang="en-US" smtClean="0"/>
          </a:p>
          <a:p>
            <a:r>
              <a:rPr lang="en-US" altLang="en-US" smtClean="0"/>
              <a:t>For people living on minimum wage, Ontario Works, or the Ontario Disability Support Program, it’s hard to make ends meet. After paying rent, they still have to pay for other necessities such as:• Heat and hydro• Transportation, car maintenance and gas• Child care• Phone• Clothing• Eye and dental care• Home maintenance• Costs for children in school• Household cleaners and personal hygiene productsThis means that little money is left </a:t>
            </a:r>
          </a:p>
        </p:txBody>
      </p:sp>
      <p:sp>
        <p:nvSpPr>
          <p:cNvPr id="3277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D9DC84D-E4F4-4C2A-80B3-F1A866993CA8}" type="slidenum">
              <a:rPr lang="en-CA" altLang="en-US" smtClean="0"/>
              <a:pPr>
                <a:spcBef>
                  <a:spcPct val="0"/>
                </a:spcBef>
              </a:pPr>
              <a:t>15</a:t>
            </a:fld>
            <a:endParaRPr lang="en-CA" altLang="en-US" smtClean="0"/>
          </a:p>
        </p:txBody>
      </p:sp>
    </p:spTree>
    <p:extLst>
      <p:ext uri="{BB962C8B-B14F-4D97-AF65-F5344CB8AC3E}">
        <p14:creationId xmlns:p14="http://schemas.microsoft.com/office/powerpoint/2010/main" val="1437728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p:txBody>
          <a:bodyPr/>
          <a:lstStyle/>
          <a:p>
            <a:pPr eaLnBrk="1" fontAlgn="auto" hangingPunct="1">
              <a:spcAft>
                <a:spcPts val="0"/>
              </a:spcAft>
              <a:buSzPct val="25000"/>
              <a:defRPr/>
            </a:pPr>
            <a:r>
              <a:rPr lang="en-US" dirty="0" smtClean="0"/>
              <a:t>So what do we do with this information? Because of the relationship between food insecurity and poor health, PHUs engage in education and advocacy on our local NFB results. Activities include:</a:t>
            </a:r>
          </a:p>
          <a:p>
            <a:pPr eaLnBrk="1" fontAlgn="auto" hangingPunct="1">
              <a:spcAft>
                <a:spcPts val="0"/>
              </a:spcAft>
              <a:buSzPct val="25000"/>
              <a:defRPr/>
            </a:pPr>
            <a:endParaRPr lang="en-US" dirty="0" smtClean="0"/>
          </a:p>
          <a:p>
            <a:pPr marL="171450" indent="-171450" eaLnBrk="1" fontAlgn="auto" hangingPunct="1">
              <a:spcAft>
                <a:spcPts val="0"/>
              </a:spcAft>
              <a:buSzPct val="25000"/>
              <a:buFont typeface="Arial" panose="020B0604020202020204" pitchFamily="34" charset="0"/>
              <a:buChar char="•"/>
              <a:defRPr/>
            </a:pPr>
            <a:r>
              <a:rPr lang="en-US" dirty="0" smtClean="0"/>
              <a:t>Reporting to Boards of Health with specific public policy recommendations that address the root causes of food insecurity, for example advocating to the provincial government for increased social assistance rates, increased minimum wages and more affordable housing. </a:t>
            </a:r>
          </a:p>
          <a:p>
            <a:pPr eaLnBrk="1" fontAlgn="auto" hangingPunct="1">
              <a:spcAft>
                <a:spcPts val="0"/>
              </a:spcAft>
              <a:buSzPct val="25000"/>
              <a:defRPr/>
            </a:pPr>
            <a:endParaRPr lang="en-US" dirty="0" smtClean="0"/>
          </a:p>
          <a:p>
            <a:pPr marL="171450" indent="-171450" eaLnBrk="1" fontAlgn="auto" hangingPunct="1">
              <a:spcAft>
                <a:spcPts val="0"/>
              </a:spcAft>
              <a:buSzPct val="25000"/>
              <a:buFont typeface="Arial" panose="020B0604020202020204" pitchFamily="34" charset="0"/>
              <a:buChar char="•"/>
              <a:defRPr/>
            </a:pPr>
            <a:r>
              <a:rPr lang="en-US" dirty="0" smtClean="0"/>
              <a:t>Planning media and public education campaigns about the results of Nutritious Food Basket surveys using tools such as infographics, including the one from Ottawa Public Health shown on this slide.</a:t>
            </a:r>
          </a:p>
          <a:p>
            <a:pPr eaLnBrk="1" fontAlgn="auto" hangingPunct="1">
              <a:spcAft>
                <a:spcPts val="0"/>
              </a:spcAft>
              <a:buSzPct val="25000"/>
              <a:defRPr/>
            </a:pPr>
            <a:endParaRPr lang="en-US" dirty="0" smtClean="0"/>
          </a:p>
          <a:p>
            <a:pPr marL="171450" indent="-171450" eaLnBrk="1" fontAlgn="auto" hangingPunct="1">
              <a:spcAft>
                <a:spcPts val="0"/>
              </a:spcAft>
              <a:buSzPct val="25000"/>
              <a:buFont typeface="Arial" panose="020B0604020202020204" pitchFamily="34" charset="0"/>
              <a:buChar char="•"/>
              <a:defRPr/>
            </a:pPr>
            <a:r>
              <a:rPr lang="en-US" dirty="0" smtClean="0"/>
              <a:t>Participating and collaborating with local basic income or poverty reduction groups to broaden advocacy efforts.</a:t>
            </a:r>
          </a:p>
          <a:p>
            <a:pPr eaLnBrk="1" fontAlgn="auto" hangingPunct="1">
              <a:spcAft>
                <a:spcPts val="0"/>
              </a:spcAft>
              <a:buSzPct val="25000"/>
              <a:defRPr/>
            </a:pPr>
            <a:endParaRPr lang="en-US" dirty="0" smtClean="0"/>
          </a:p>
          <a:p>
            <a:pPr eaLnBrk="1" fontAlgn="auto" hangingPunct="1">
              <a:spcAft>
                <a:spcPts val="0"/>
              </a:spcAft>
              <a:buSzPct val="25000"/>
              <a:defRPr/>
            </a:pPr>
            <a:r>
              <a:rPr lang="en-US" dirty="0" smtClean="0"/>
              <a:t>It is important to note that these are all examples of system-level upstream approaches.</a:t>
            </a:r>
          </a:p>
          <a:p>
            <a:pPr>
              <a:defRPr/>
            </a:pPr>
            <a:endParaRPr lang="en-US" altLang="en-US" dirty="0" smtClean="0"/>
          </a:p>
          <a:p>
            <a:pPr>
              <a:defRPr/>
            </a:pPr>
            <a:endParaRPr lang="en-US" altLang="en-US" dirty="0" smtClean="0"/>
          </a:p>
          <a:p>
            <a:pPr>
              <a:defRPr/>
            </a:pPr>
            <a:r>
              <a:rPr lang="en-US" altLang="en-US" dirty="0" smtClean="0"/>
              <a:t>About the slide:</a:t>
            </a:r>
          </a:p>
          <a:p>
            <a:pPr>
              <a:defRPr/>
            </a:pPr>
            <a:r>
              <a:rPr lang="en-US" altLang="en-US" dirty="0" smtClean="0"/>
              <a:t>Taking a closer look at the </a:t>
            </a:r>
            <a:r>
              <a:rPr lang="en-CA" altLang="en-US" dirty="0" smtClean="0"/>
              <a:t>2017 the cost of feeding a family of four was $976.20 per month, an increase of 6.5% since 2010. For a family of four on Ontario Works in the NWHU area, 38% of their income is required for the purchase of food (NWHU, 2017). </a:t>
            </a:r>
          </a:p>
          <a:p>
            <a:pPr>
              <a:defRPr/>
            </a:pPr>
            <a:endParaRPr lang="en-US" altLang="en-US" sz="2000" b="1" dirty="0" smtClean="0"/>
          </a:p>
          <a:p>
            <a:pPr>
              <a:defRPr/>
            </a:pPr>
            <a:r>
              <a:rPr lang="en-US" altLang="en-US" dirty="0" smtClean="0"/>
              <a:t>Also, speak about Northern Food Basket Survey Report briefly.  Sioux Lookout First Nations Health Authority.  The study assessed food costs in three road-access First Nations </a:t>
            </a:r>
            <a:r>
              <a:rPr lang="en-US" altLang="en-US" dirty="0" err="1" smtClean="0"/>
              <a:t>Communnities</a:t>
            </a:r>
            <a:r>
              <a:rPr lang="en-US" altLang="en-US" dirty="0" smtClean="0"/>
              <a:t> in Northwestern Ontario – </a:t>
            </a:r>
            <a:r>
              <a:rPr lang="en-US" altLang="en-US" dirty="0" err="1" smtClean="0"/>
              <a:t>Wunnumin</a:t>
            </a:r>
            <a:r>
              <a:rPr lang="en-US" altLang="en-US" dirty="0" smtClean="0"/>
              <a:t> Lake, Sandy Lake and </a:t>
            </a:r>
            <a:r>
              <a:rPr lang="en-US" altLang="en-US" dirty="0" err="1" smtClean="0"/>
              <a:t>Sachigo</a:t>
            </a:r>
            <a:r>
              <a:rPr lang="en-US" altLang="en-US" dirty="0" smtClean="0"/>
              <a:t> Lake.  The full report is available on our website.   </a:t>
            </a:r>
          </a:p>
          <a:p>
            <a:pPr>
              <a:defRPr/>
            </a:pPr>
            <a:endParaRPr lang="en-CA" altLang="en-US" b="1" u="sng" dirty="0" smtClean="0"/>
          </a:p>
          <a:p>
            <a:pPr>
              <a:defRPr/>
            </a:pPr>
            <a:r>
              <a:rPr lang="en-CA" altLang="en-US" dirty="0" smtClean="0"/>
              <a:t>The NFB/food cost information is then combined with income and cost of rent, allowing us to assess whether different households are able to pay for these basic expenses, and how much money, if any, is left at the end of the month for other important expenses such as childcare, medication, transportation or clothing.</a:t>
            </a:r>
          </a:p>
          <a:p>
            <a:pPr>
              <a:defRPr/>
            </a:pPr>
            <a:endParaRPr lang="en-CA" altLang="en-US" dirty="0" smtClean="0"/>
          </a:p>
          <a:p>
            <a:pPr>
              <a:defRPr/>
            </a:pPr>
            <a:r>
              <a:rPr lang="en-CA" altLang="en-US" dirty="0" smtClean="0"/>
              <a:t>In this graphic, we can see that all but one household has money left after paying food and rent – typically, those living on their own and whose main income is OW do not have enough income to cover for these priority expenses. Food for thought question: what would this mean for you, if you were in this situation? What would you do to survive? </a:t>
            </a:r>
          </a:p>
          <a:p>
            <a:pPr>
              <a:defRPr/>
            </a:pPr>
            <a:r>
              <a:rPr lang="en-CA" altLang="en-US" dirty="0" smtClean="0"/>
              <a:t>Not too far from this reality are the households with one adult supported by ODSP, as the money left after paying rent and food is little, leaving us wondering if it would be enough to pay for the other important costs already mentioned. </a:t>
            </a:r>
          </a:p>
          <a:p>
            <a:pPr>
              <a:defRPr/>
            </a:pPr>
            <a:endParaRPr lang="en-CA" altLang="en-US" dirty="0" smtClean="0"/>
          </a:p>
          <a:p>
            <a:pPr>
              <a:defRPr/>
            </a:pPr>
            <a:r>
              <a:rPr lang="en-CA" altLang="en-US" dirty="0" smtClean="0"/>
              <a:t>Overall this graphic confirms one of the aspects we discussed earlier – those relying on social assistance as their main source of income have higher risk of experiencing HFI. </a:t>
            </a:r>
          </a:p>
          <a:p>
            <a:pPr>
              <a:defRPr/>
            </a:pPr>
            <a:endParaRPr lang="en-CA" altLang="en-US" dirty="0" smtClean="0"/>
          </a:p>
          <a:p>
            <a:pPr>
              <a:defRPr/>
            </a:pPr>
            <a:r>
              <a:rPr lang="en-US" altLang="en-US" b="1" dirty="0" smtClean="0"/>
              <a:t>2017 NFB family and income scenarios.</a:t>
            </a:r>
            <a:endParaRPr lang="en-CA" altLang="en-US" dirty="0" smtClean="0"/>
          </a:p>
          <a:p>
            <a:pPr>
              <a:defRPr/>
            </a:pPr>
            <a:r>
              <a:rPr lang="en-US" altLang="en-US" b="1" u="sng" dirty="0" smtClean="0"/>
              <a:t>S1</a:t>
            </a:r>
            <a:r>
              <a:rPr lang="en-US" altLang="en-US" b="1" dirty="0" smtClean="0"/>
              <a:t>-</a:t>
            </a:r>
            <a:r>
              <a:rPr lang="en-US" altLang="en-US" dirty="0" smtClean="0"/>
              <a:t> 2 adults (male and female ages 31-50), 2 children (girl age 8, boy age 14); Ontario Works</a:t>
            </a:r>
            <a:endParaRPr lang="en-CA" altLang="en-US" dirty="0" smtClean="0"/>
          </a:p>
          <a:p>
            <a:pPr>
              <a:defRPr/>
            </a:pPr>
            <a:r>
              <a:rPr lang="en-US" altLang="en-US" b="1" u="sng" dirty="0" smtClean="0"/>
              <a:t>S2</a:t>
            </a:r>
            <a:r>
              <a:rPr lang="en-US" altLang="en-US" b="1" dirty="0" smtClean="0"/>
              <a:t>-</a:t>
            </a:r>
            <a:r>
              <a:rPr lang="en-US" altLang="en-US" dirty="0" smtClean="0"/>
              <a:t> 2 adults (male and female ages 31-50), 2 children (girl age 8, boy age 14);</a:t>
            </a:r>
            <a:endParaRPr lang="en-CA" altLang="en-US" dirty="0" smtClean="0"/>
          </a:p>
          <a:p>
            <a:pPr>
              <a:defRPr/>
            </a:pPr>
            <a:r>
              <a:rPr lang="en-US" altLang="en-US" dirty="0" smtClean="0"/>
              <a:t>income is based on one minimum wage earner, 40hr/</a:t>
            </a:r>
            <a:r>
              <a:rPr lang="en-US" altLang="en-US" dirty="0" err="1" smtClean="0"/>
              <a:t>wk</a:t>
            </a:r>
            <a:r>
              <a:rPr lang="en-US" altLang="en-US" dirty="0" smtClean="0"/>
              <a:t>, $11.40/</a:t>
            </a:r>
            <a:r>
              <a:rPr lang="en-US" altLang="en-US" dirty="0" err="1" smtClean="0"/>
              <a:t>hr</a:t>
            </a:r>
            <a:r>
              <a:rPr lang="en-US" altLang="en-US" dirty="0" smtClean="0"/>
              <a:t> (minimum wage in May 2017)</a:t>
            </a:r>
            <a:endParaRPr lang="en-CA" altLang="en-US" dirty="0" smtClean="0"/>
          </a:p>
          <a:p>
            <a:pPr>
              <a:defRPr/>
            </a:pPr>
            <a:r>
              <a:rPr lang="en-US" altLang="en-US" b="1" u="sng" dirty="0" smtClean="0"/>
              <a:t>S3</a:t>
            </a:r>
            <a:r>
              <a:rPr lang="en-US" altLang="en-US" b="1" dirty="0" smtClean="0"/>
              <a:t>-</a:t>
            </a:r>
            <a:r>
              <a:rPr lang="en-US" altLang="en-US" dirty="0" smtClean="0"/>
              <a:t> 1 adult (female age 31-50), 2 children (girl age 8, boy age 14); Ontario Works</a:t>
            </a:r>
            <a:endParaRPr lang="en-CA" altLang="en-US" dirty="0" smtClean="0"/>
          </a:p>
          <a:p>
            <a:pPr>
              <a:defRPr/>
            </a:pPr>
            <a:r>
              <a:rPr lang="en-US" altLang="en-US" b="1" u="sng" dirty="0" smtClean="0"/>
              <a:t>S4</a:t>
            </a:r>
            <a:r>
              <a:rPr lang="en-US" altLang="en-US" b="1" dirty="0" smtClean="0"/>
              <a:t>-</a:t>
            </a:r>
            <a:r>
              <a:rPr lang="en-US" altLang="en-US" dirty="0" smtClean="0"/>
              <a:t> 1 adult (male age 31-50); Ontario Works.</a:t>
            </a:r>
            <a:endParaRPr lang="en-CA" altLang="en-US" dirty="0" smtClean="0"/>
          </a:p>
          <a:p>
            <a:pPr>
              <a:defRPr/>
            </a:pPr>
            <a:r>
              <a:rPr lang="en-US" altLang="en-US" b="1" u="sng" dirty="0" smtClean="0"/>
              <a:t>S5</a:t>
            </a:r>
            <a:r>
              <a:rPr lang="en-US" altLang="en-US" b="1" dirty="0" smtClean="0"/>
              <a:t>-</a:t>
            </a:r>
            <a:r>
              <a:rPr lang="en-US" altLang="en-US" dirty="0" smtClean="0"/>
              <a:t> 1 adult (male age 31-50); Ontario Disability Support Program (ODSP)</a:t>
            </a:r>
            <a:endParaRPr lang="en-CA" altLang="en-US" dirty="0" smtClean="0"/>
          </a:p>
          <a:p>
            <a:pPr>
              <a:defRPr/>
            </a:pPr>
            <a:r>
              <a:rPr lang="en-US" altLang="en-US" b="1" u="sng" dirty="0" smtClean="0"/>
              <a:t>S6</a:t>
            </a:r>
            <a:r>
              <a:rPr lang="en-US" altLang="en-US" b="1" dirty="0" smtClean="0"/>
              <a:t>-</a:t>
            </a:r>
            <a:r>
              <a:rPr lang="en-US" altLang="en-US" dirty="0" smtClean="0"/>
              <a:t> 1 adult (female age 70+); income based on Old Age Security and Guaranteed Income Supplement (OAS/GIS)</a:t>
            </a:r>
          </a:p>
          <a:p>
            <a:pPr>
              <a:defRPr/>
            </a:pPr>
            <a:endParaRPr lang="en-US" altLang="en-US" dirty="0" smtClean="0"/>
          </a:p>
          <a:p>
            <a:pPr>
              <a:defRPr/>
            </a:pPr>
            <a:endParaRPr lang="en-CA" altLang="en-US" dirty="0" smtClean="0"/>
          </a:p>
          <a:p>
            <a:pPr>
              <a:defRPr/>
            </a:pPr>
            <a:endParaRPr lang="en-CA" altLang="en-US" dirty="0" smtClean="0"/>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A9F70A-9C82-4371-932A-ECAAFF345CD5}" type="slidenum">
              <a:rPr lang="en-CA" altLang="en-US" smtClean="0"/>
              <a:pPr/>
              <a:t>16</a:t>
            </a:fld>
            <a:endParaRPr lang="en-CA" altLang="en-US" smtClean="0"/>
          </a:p>
        </p:txBody>
      </p:sp>
    </p:spTree>
    <p:extLst>
      <p:ext uri="{BB962C8B-B14F-4D97-AF65-F5344CB8AC3E}">
        <p14:creationId xmlns:p14="http://schemas.microsoft.com/office/powerpoint/2010/main" val="3907730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smtClean="0"/>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2C2598-EFA0-44E8-8609-EA185E049E80}" type="slidenum">
              <a:rPr lang="en-CA" altLang="en-US" smtClean="0"/>
              <a:pPr/>
              <a:t>17</a:t>
            </a:fld>
            <a:endParaRPr lang="en-CA" altLang="en-US" smtClean="0"/>
          </a:p>
        </p:txBody>
      </p:sp>
    </p:spTree>
    <p:extLst>
      <p:ext uri="{BB962C8B-B14F-4D97-AF65-F5344CB8AC3E}">
        <p14:creationId xmlns:p14="http://schemas.microsoft.com/office/powerpoint/2010/main" val="377924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403"/>
          <p:cNvSpPr>
            <a:spLocks noGrp="1" noRot="1" noChangeAspect="1" noTextEdit="1"/>
          </p:cNvSpPr>
          <p:nvPr>
            <p:ph type="sldImg" idx="2"/>
          </p:nvPr>
        </p:nvSpPr>
        <p:spPr>
          <a:ln/>
        </p:spPr>
      </p:sp>
      <p:sp>
        <p:nvSpPr>
          <p:cNvPr id="38915" name="Shape 404"/>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Responses to food insecurity have primarily been food-based;  community organizations and public health units continue to call food charity and community food programs “food security programs”.  </a:t>
            </a:r>
          </a:p>
          <a:p>
            <a:pPr eaLnBrk="1" hangingPunct="1">
              <a:spcBef>
                <a:spcPct val="0"/>
              </a:spcBef>
              <a:buSzPct val="25000"/>
            </a:pPr>
            <a:endParaRPr lang="en-CA" altLang="en-US" b="1"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b="1" smtClean="0">
                <a:solidFill>
                  <a:srgbClr val="000000"/>
                </a:solidFill>
                <a:latin typeface="Calibri" panose="020F0502020204030204" pitchFamily="34" charset="0"/>
                <a:sym typeface="Calibri" panose="020F0502020204030204" pitchFamily="34" charset="0"/>
              </a:rPr>
              <a:t>Food Charity</a:t>
            </a: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Food charity is not new and offering food to hungry people is considered the right thing to do in most cultures.</a:t>
            </a: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Food banks emerged in Canada in the 1980s in response to an economic downturn and proliferated during the 1990s and 2000s.</a:t>
            </a: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35 years later, food banks have become institutionalized and remain most wide-spread response to household food insecurity.</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School-based feeding programs, although designed to be universal and enhance learning among all students, are typically considered a response for children who live in food insecure households.</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b="1" smtClean="0">
                <a:solidFill>
                  <a:srgbClr val="000000"/>
                </a:solidFill>
                <a:latin typeface="Calibri" panose="020F0502020204030204" pitchFamily="34" charset="0"/>
                <a:sym typeface="Calibri" panose="020F0502020204030204" pitchFamily="34" charset="0"/>
              </a:rPr>
              <a:t>Community Food Programs</a:t>
            </a: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Public health and other organizations have responded to limitations of this charitable approach through developing and supporting initiatives that focus on a more dignified approach. These include community gardens, collective kitchens, Good Food Box programs and workshops/programs that aim to help people “stretch their food dollars.”</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While these programs may be effective for increasing participants’ food skills/food literacy, increasing access to nutritious food, and may offer social support and facilitate empowerment,  there is no evidence they are effective at reducing household food insecurity.</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Both community food programs and food charity represent “downstream” efforts in contrast to Nutritious Food Basket advocacy and education efforts which focus on root causes and are more “upstream″.</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p:txBody>
      </p:sp>
      <p:sp>
        <p:nvSpPr>
          <p:cNvPr id="38916" name="Shape 405"/>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C1C802D0-2E03-4BEF-AEDE-B496F60889BA}" type="slidenum">
              <a:rPr lang="en-CA" altLang="en-US" sz="1400" smtClean="0">
                <a:solidFill>
                  <a:srgbClr val="000000"/>
                </a:solidFill>
                <a:latin typeface="Calibri" panose="020F0502020204030204" pitchFamily="34" charset="0"/>
              </a:rPr>
              <a:pPr algn="l">
                <a:spcBef>
                  <a:spcPct val="0"/>
                </a:spcBef>
              </a:pPr>
              <a:t>18</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30054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491"/>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dirty="0" smtClean="0">
                <a:solidFill>
                  <a:srgbClr val="000000"/>
                </a:solidFill>
                <a:latin typeface="Calibri" panose="020F0502020204030204" pitchFamily="34" charset="0"/>
                <a:sym typeface="Calibri" panose="020F0502020204030204" pitchFamily="34" charset="0"/>
              </a:rPr>
              <a:t>The image on the slide is from a national food drive campaign and gives the same message – that by “donating now″ we can “fill every empty plate″ so that “none of our </a:t>
            </a:r>
            <a:r>
              <a:rPr lang="en-US" altLang="en-US" dirty="0" err="1" smtClean="0">
                <a:solidFill>
                  <a:srgbClr val="000000"/>
                </a:solidFill>
                <a:latin typeface="Calibri" panose="020F0502020204030204" pitchFamily="34" charset="0"/>
                <a:sym typeface="Calibri" panose="020F0502020204030204" pitchFamily="34" charset="0"/>
              </a:rPr>
              <a:t>neighbours</a:t>
            </a:r>
            <a:r>
              <a:rPr lang="en-US" altLang="en-US" dirty="0" smtClean="0">
                <a:solidFill>
                  <a:srgbClr val="000000"/>
                </a:solidFill>
                <a:latin typeface="Calibri" panose="020F0502020204030204" pitchFamily="34" charset="0"/>
                <a:sym typeface="Calibri" panose="020F0502020204030204" pitchFamily="34" charset="0"/>
              </a:rPr>
              <a:t> will go hungry.″</a:t>
            </a:r>
          </a:p>
          <a:p>
            <a:pPr eaLnBrk="1" hangingPunct="1">
              <a:spcBef>
                <a:spcPct val="0"/>
              </a:spcBef>
              <a:defRPr/>
            </a:pPr>
            <a:endParaRPr lang="en-US" altLang="en-US" dirty="0" smtClean="0">
              <a:solidFill>
                <a:srgbClr val="000000"/>
              </a:solidFill>
              <a:latin typeface="Calibri" panose="020F0502020204030204" pitchFamily="34" charset="0"/>
              <a:sym typeface="Calibri" panose="020F0502020204030204" pitchFamily="34" charset="0"/>
            </a:endParaRPr>
          </a:p>
          <a:p>
            <a:pPr eaLnBrk="1" hangingPunct="1">
              <a:spcBef>
                <a:spcPct val="0"/>
              </a:spcBef>
              <a:defRPr/>
            </a:pPr>
            <a:r>
              <a:rPr lang="en-US" altLang="en-US" dirty="0" smtClean="0">
                <a:solidFill>
                  <a:srgbClr val="000000"/>
                </a:solidFill>
                <a:latin typeface="Calibri" panose="020F0502020204030204" pitchFamily="34" charset="0"/>
                <a:sym typeface="Calibri" panose="020F0502020204030204" pitchFamily="34" charset="0"/>
              </a:rPr>
              <a:t>With the growth and messaging that food banks “fill every empty plate”, the FSWG was increasingly concerned about:</a:t>
            </a:r>
          </a:p>
          <a:p>
            <a:pPr eaLnBrk="1" hangingPunct="1">
              <a:spcBef>
                <a:spcPct val="0"/>
              </a:spcBef>
              <a:buFontTx/>
              <a:buChar char="•"/>
              <a:defRPr/>
            </a:pPr>
            <a:r>
              <a:rPr lang="en-US" altLang="en-US" dirty="0" smtClean="0">
                <a:solidFill>
                  <a:srgbClr val="000000"/>
                </a:solidFill>
                <a:latin typeface="Calibri" panose="020F0502020204030204" pitchFamily="34" charset="0"/>
                <a:sym typeface="Calibri" panose="020F0502020204030204" pitchFamily="34" charset="0"/>
              </a:rPr>
              <a:t>The false impression that impoverished people receive enough food from food banks.</a:t>
            </a:r>
          </a:p>
          <a:p>
            <a:pPr eaLnBrk="1" hangingPunct="1">
              <a:spcBef>
                <a:spcPct val="0"/>
              </a:spcBef>
              <a:buFontTx/>
              <a:buChar char="•"/>
              <a:defRPr/>
            </a:pPr>
            <a:r>
              <a:rPr lang="en-US" altLang="en-US" dirty="0" smtClean="0">
                <a:solidFill>
                  <a:srgbClr val="000000"/>
                </a:solidFill>
                <a:latin typeface="Calibri" panose="020F0502020204030204" pitchFamily="34" charset="0"/>
                <a:sym typeface="Calibri" panose="020F0502020204030204" pitchFamily="34" charset="0"/>
              </a:rPr>
              <a:t>The portrayal of ‘hunger’ as the problem, and charity as the solution which creates low expectations of how citizens can act to end poverty. </a:t>
            </a:r>
          </a:p>
          <a:p>
            <a:pPr eaLnBrk="1" hangingPunct="1">
              <a:spcBef>
                <a:spcPct val="0"/>
              </a:spcBef>
              <a:defRPr/>
            </a:pPr>
            <a:endParaRPr lang="en-US" altLang="en-US" dirty="0" smtClean="0">
              <a:solidFill>
                <a:srgbClr val="000000"/>
              </a:solidFill>
              <a:latin typeface="Calibri" panose="020F0502020204030204" pitchFamily="34" charset="0"/>
              <a:sym typeface="Calibri" panose="020F0502020204030204" pitchFamily="34" charset="0"/>
            </a:endParaRPr>
          </a:p>
          <a:p>
            <a:pPr eaLnBrk="1" hangingPunct="1">
              <a:spcBef>
                <a:spcPct val="0"/>
              </a:spcBef>
              <a:defRPr/>
            </a:pPr>
            <a:r>
              <a:rPr lang="en-US" altLang="en-US" dirty="0" smtClean="0">
                <a:solidFill>
                  <a:srgbClr val="000000"/>
                </a:solidFill>
                <a:latin typeface="Calibri" panose="020F0502020204030204" pitchFamily="34" charset="0"/>
                <a:sym typeface="Calibri" panose="020F0502020204030204" pitchFamily="34" charset="0"/>
              </a:rPr>
              <a:t>The FSWG felt urgent action was needed to create common messages to use for advocacy and education on a provincial level and to give local public health unit staff  consistent, evidence based messaging they can use in their local advocacy and education efforts.</a:t>
            </a:r>
          </a:p>
          <a:p>
            <a:pPr eaLnBrk="1" hangingPunct="1">
              <a:spcBef>
                <a:spcPct val="0"/>
              </a:spcBef>
              <a:defRPr/>
            </a:pPr>
            <a:endParaRPr lang="en-US" altLang="en-US" dirty="0" smtClean="0">
              <a:solidFill>
                <a:srgbClr val="000000"/>
              </a:solidFill>
              <a:latin typeface="Calibri" panose="020F0502020204030204" pitchFamily="34" charset="0"/>
              <a:sym typeface="Calibri" panose="020F0502020204030204" pitchFamily="34" charset="0"/>
            </a:endParaRPr>
          </a:p>
          <a:p>
            <a:pPr eaLnBrk="1" hangingPunct="1">
              <a:spcBef>
                <a:spcPct val="0"/>
              </a:spcBef>
              <a:defRPr/>
            </a:pPr>
            <a:r>
              <a:rPr lang="en-US" altLang="en-US" b="1" dirty="0" smtClean="0">
                <a:solidFill>
                  <a:srgbClr val="000000"/>
                </a:solidFill>
                <a:latin typeface="Calibri" panose="020F0502020204030204" pitchFamily="34" charset="0"/>
                <a:sym typeface="Calibri" panose="020F0502020204030204" pitchFamily="34" charset="0"/>
              </a:rPr>
              <a:t>What does the literature say:</a:t>
            </a:r>
          </a:p>
          <a:p>
            <a:pPr eaLnBrk="1" fontAlgn="auto" hangingPunct="1">
              <a:spcAft>
                <a:spcPts val="0"/>
              </a:spcAft>
              <a:buSzPct val="25000"/>
              <a:defRPr/>
            </a:pPr>
            <a:r>
              <a:rPr lang="en-US" dirty="0" smtClean="0"/>
              <a:t>So how do we know that these typical food bank campaigns are misconstruing and using ‘hunger’ to create the illusion that they offer a valid solution?</a:t>
            </a:r>
          </a:p>
          <a:p>
            <a:pPr eaLnBrk="1" fontAlgn="auto" hangingPunct="1">
              <a:spcAft>
                <a:spcPts val="0"/>
              </a:spcAft>
              <a:buSzPct val="25000"/>
              <a:defRPr/>
            </a:pPr>
            <a:r>
              <a:rPr lang="en-US" dirty="0" smtClean="0"/>
              <a:t>Why do we say that food banks are an ineffective response to food insecurity?  Here’s what the literature says:</a:t>
            </a:r>
          </a:p>
          <a:p>
            <a:pPr eaLnBrk="1" fontAlgn="auto" hangingPunct="1">
              <a:spcAft>
                <a:spcPts val="0"/>
              </a:spcAft>
              <a:buSzPct val="25000"/>
              <a:defRPr/>
            </a:pPr>
            <a:endParaRPr lang="en-US" b="1" dirty="0" smtClean="0"/>
          </a:p>
          <a:p>
            <a:pPr marL="174708" indent="-174708" eaLnBrk="1" fontAlgn="auto" hangingPunct="1">
              <a:spcAft>
                <a:spcPts val="0"/>
              </a:spcAft>
              <a:buSzPct val="25000"/>
              <a:buFont typeface="Arial" panose="020B0604020202020204" pitchFamily="34" charset="0"/>
              <a:buChar char="•"/>
              <a:defRPr/>
            </a:pPr>
            <a:r>
              <a:rPr lang="en-US" dirty="0" smtClean="0"/>
              <a:t>Less than 25% of those experiencing food insecurity use food banks</a:t>
            </a:r>
          </a:p>
          <a:p>
            <a:pPr marL="174708" indent="-174708" eaLnBrk="1" fontAlgn="auto" hangingPunct="1">
              <a:spcAft>
                <a:spcPts val="0"/>
              </a:spcAft>
              <a:buSzPct val="25000"/>
              <a:buFont typeface="Arial" panose="020B0604020202020204" pitchFamily="34" charset="0"/>
              <a:buChar char="•"/>
              <a:defRPr/>
            </a:pPr>
            <a:r>
              <a:rPr lang="en-US" dirty="0" smtClean="0"/>
              <a:t>Accessing food banks can be challenging – where they are located, their hours of operation, long line ups and the administrative process to prove economic hardship</a:t>
            </a:r>
          </a:p>
          <a:p>
            <a:pPr marL="174708" indent="-174708" eaLnBrk="1" fontAlgn="auto" hangingPunct="1">
              <a:spcAft>
                <a:spcPts val="0"/>
              </a:spcAft>
              <a:buSzPct val="25000"/>
              <a:buFont typeface="Arial" panose="020B0604020202020204" pitchFamily="34" charset="0"/>
              <a:buChar char="•"/>
              <a:defRPr/>
            </a:pPr>
            <a:r>
              <a:rPr lang="en-US" dirty="0" smtClean="0"/>
              <a:t>Food banks often do not reach the population that is the most severely food insecure</a:t>
            </a:r>
          </a:p>
          <a:p>
            <a:pPr marL="174708" indent="-174708" eaLnBrk="1" fontAlgn="auto" hangingPunct="1">
              <a:spcAft>
                <a:spcPts val="0"/>
              </a:spcAft>
              <a:buSzPct val="25000"/>
              <a:buFont typeface="Arial" panose="020B0604020202020204" pitchFamily="34" charset="0"/>
              <a:buChar char="•"/>
              <a:defRPr/>
            </a:pPr>
            <a:r>
              <a:rPr lang="en-US" dirty="0" smtClean="0"/>
              <a:t>Stigmas and social exclusion are associated with food insecurity and food bank use </a:t>
            </a:r>
          </a:p>
          <a:p>
            <a:pPr marL="174708" indent="-174708" eaLnBrk="1" fontAlgn="auto" hangingPunct="1">
              <a:spcAft>
                <a:spcPts val="0"/>
              </a:spcAft>
              <a:buSzPct val="25000"/>
              <a:buFont typeface="Arial" panose="020B0604020202020204" pitchFamily="34" charset="0"/>
              <a:buChar char="•"/>
              <a:defRPr/>
            </a:pPr>
            <a:r>
              <a:rPr lang="en-US" dirty="0" smtClean="0"/>
              <a:t>Food banks are inherently reliant on donors and volunteers – resources are limited</a:t>
            </a:r>
          </a:p>
          <a:p>
            <a:pPr marL="174708" indent="-174708" eaLnBrk="1" fontAlgn="auto" hangingPunct="1">
              <a:spcAft>
                <a:spcPts val="0"/>
              </a:spcAft>
              <a:buSzPct val="25000"/>
              <a:buFont typeface="Arial" panose="020B0604020202020204" pitchFamily="34" charset="0"/>
              <a:buChar char="•"/>
              <a:defRPr/>
            </a:pPr>
            <a:r>
              <a:rPr lang="en-US" dirty="0" smtClean="0"/>
              <a:t>Food banks, the media, and public support of the charitable model which alleviates pressure on government to provide adequate income</a:t>
            </a:r>
          </a:p>
          <a:p>
            <a:pPr marL="174708" indent="-174708" eaLnBrk="1" fontAlgn="auto" hangingPunct="1">
              <a:spcAft>
                <a:spcPts val="0"/>
              </a:spcAft>
              <a:buSzPct val="25000"/>
              <a:buFont typeface="Arial" panose="020B0604020202020204" pitchFamily="34" charset="0"/>
              <a:buChar char="•"/>
              <a:defRPr/>
            </a:pPr>
            <a:r>
              <a:rPr lang="en-US" dirty="0" smtClean="0"/>
              <a:t>As registered charities, food banks have limited advocacy opportunities</a:t>
            </a:r>
          </a:p>
          <a:p>
            <a:pPr marL="174708" indent="-174708" eaLnBrk="1" fontAlgn="auto" hangingPunct="1">
              <a:spcAft>
                <a:spcPts val="0"/>
              </a:spcAft>
              <a:buSzPct val="25000"/>
              <a:buFont typeface="Arial" panose="020B0604020202020204" pitchFamily="34" charset="0"/>
              <a:buChar char="•"/>
              <a:defRPr/>
            </a:pPr>
            <a:r>
              <a:rPr lang="en-US" dirty="0" smtClean="0"/>
              <a:t>Food banks do not address the underlying root cause of food insecurity which is POVERTY</a:t>
            </a:r>
          </a:p>
          <a:p>
            <a:pPr marL="174708" indent="-174708" eaLnBrk="1" fontAlgn="auto" hangingPunct="1">
              <a:spcAft>
                <a:spcPts val="0"/>
              </a:spcAft>
              <a:buSzPct val="25000"/>
              <a:buFont typeface="Arial" panose="020B0604020202020204" pitchFamily="34" charset="0"/>
              <a:buChar char="•"/>
              <a:defRPr/>
            </a:pPr>
            <a:r>
              <a:rPr lang="en-US" dirty="0" smtClean="0"/>
              <a:t>Food banks are not reducing food insecurity</a:t>
            </a:r>
          </a:p>
          <a:p>
            <a:pPr marL="174708" indent="-174708" eaLnBrk="1" fontAlgn="auto" hangingPunct="1">
              <a:spcAft>
                <a:spcPts val="0"/>
              </a:spcAft>
              <a:buSzPct val="25000"/>
              <a:buFont typeface="Arial" panose="020B0604020202020204" pitchFamily="34" charset="0"/>
              <a:buChar char="•"/>
              <a:defRPr/>
            </a:pPr>
            <a:r>
              <a:rPr lang="en-US" dirty="0" smtClean="0"/>
              <a:t>Food banks were intended to be emergency relief in the face of a recession and have since been institutionalized – food banks are not a valid long-term solution</a:t>
            </a:r>
          </a:p>
          <a:p>
            <a:pPr marL="174708" indent="-174708" eaLnBrk="1" fontAlgn="auto" hangingPunct="1">
              <a:spcAft>
                <a:spcPts val="0"/>
              </a:spcAft>
              <a:buSzPct val="25000"/>
              <a:buFont typeface="Arial" panose="020B0604020202020204" pitchFamily="34" charset="0"/>
              <a:buChar char="•"/>
              <a:defRPr/>
            </a:pPr>
            <a:endParaRPr lang="en-US" dirty="0" smtClean="0"/>
          </a:p>
          <a:p>
            <a:pPr eaLnBrk="1" hangingPunct="1">
              <a:spcBef>
                <a:spcPct val="0"/>
              </a:spcBef>
              <a:defRPr/>
            </a:pPr>
            <a:endParaRPr lang="en-US" altLang="en-US" dirty="0" smtClean="0">
              <a:solidFill>
                <a:srgbClr val="000000"/>
              </a:solidFill>
              <a:latin typeface="Calibri" panose="020F0502020204030204" pitchFamily="34" charset="0"/>
              <a:sym typeface="Calibri" panose="020F0502020204030204" pitchFamily="34" charset="0"/>
            </a:endParaRPr>
          </a:p>
        </p:txBody>
      </p:sp>
      <p:sp>
        <p:nvSpPr>
          <p:cNvPr id="40963" name="Shape 492"/>
          <p:cNvSpPr>
            <a:spLocks noGrp="1" noRot="1" noChangeAspect="1" noTextEdit="1"/>
          </p:cNvSpPr>
          <p:nvPr>
            <p:ph type="sldImg" idx="2"/>
          </p:nvPr>
        </p:nvSpPr>
        <p:spPr>
          <a:ln/>
        </p:spPr>
      </p:sp>
    </p:spTree>
    <p:extLst>
      <p:ext uri="{BB962C8B-B14F-4D97-AF65-F5344CB8AC3E}">
        <p14:creationId xmlns:p14="http://schemas.microsoft.com/office/powerpoint/2010/main" val="39097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US" altLang="en-US" smtClean="0"/>
              <a:t>This presentation has been adapted by the OSNPPH power point – OSNPPH Food Security Workgroup – Responses to Food Insecurity Sub-group  </a:t>
            </a:r>
          </a:p>
          <a:p>
            <a:r>
              <a:rPr lang="en-US" altLang="en-US" smtClean="0"/>
              <a:t>Position Statement on Responses to Food Insecurity </a:t>
            </a:r>
          </a:p>
          <a:p>
            <a:endParaRPr lang="en-US" altLang="en-US" smtClean="0"/>
          </a:p>
          <a:p>
            <a:endParaRPr lang="en-US" altLang="en-US" smtClean="0"/>
          </a:p>
          <a:p>
            <a:r>
              <a:rPr lang="en-US" altLang="en-US" smtClean="0"/>
              <a:t>– issue, background, current status, key considerations and conclusions or next steps. </a:t>
            </a:r>
          </a:p>
        </p:txBody>
      </p:sp>
      <p:sp>
        <p:nvSpPr>
          <p:cNvPr id="71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405D38-C2BC-46C2-AADD-592BDECA36E4}" type="slidenum">
              <a:rPr lang="en-CA" altLang="en-US" smtClean="0"/>
              <a:pPr/>
              <a:t>2</a:t>
            </a:fld>
            <a:endParaRPr lang="en-CA" altLang="en-US" smtClean="0"/>
          </a:p>
        </p:txBody>
      </p:sp>
    </p:spTree>
    <p:extLst>
      <p:ext uri="{BB962C8B-B14F-4D97-AF65-F5344CB8AC3E}">
        <p14:creationId xmlns:p14="http://schemas.microsoft.com/office/powerpoint/2010/main" val="2895921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431"/>
          <p:cNvSpPr>
            <a:spLocks noGrp="1" noRot="1" noChangeAspect="1" noTextEdit="1"/>
          </p:cNvSpPr>
          <p:nvPr>
            <p:ph type="sldImg" idx="2"/>
          </p:nvPr>
        </p:nvSpPr>
        <p:spPr>
          <a:ln/>
        </p:spPr>
      </p:sp>
      <p:sp>
        <p:nvSpPr>
          <p:cNvPr id="432" name="Shape 432"/>
          <p:cNvSpPr txBox="1">
            <a:spLocks noGrp="1"/>
          </p:cNvSpPr>
          <p:nvPr>
            <p:ph type="body" idx="1"/>
          </p:nvPr>
        </p:nvSpPr>
        <p:spPr>
          <a:ln/>
        </p:spPr>
        <p:txBody>
          <a:bodyPr tIns="46568" bIns="46568">
            <a:noAutofit/>
          </a:bodyPr>
          <a:lstStyle/>
          <a:p>
            <a:pPr eaLnBrk="1" fontAlgn="auto" hangingPunct="1">
              <a:spcAft>
                <a:spcPts val="0"/>
              </a:spcAft>
              <a:buSzPct val="25000"/>
              <a:defRPr/>
            </a:pPr>
            <a:r>
              <a:rPr lang="en-CA" dirty="0" smtClean="0"/>
              <a:t>The position </a:t>
            </a:r>
            <a:r>
              <a:rPr lang="en-CA" dirty="0"/>
              <a:t>statement </a:t>
            </a:r>
            <a:r>
              <a:rPr lang="en-CA" dirty="0" smtClean="0"/>
              <a:t>is premised on the evidence that poverty is the root cause of food insecurity and asserts that </a:t>
            </a:r>
            <a:r>
              <a:rPr lang="en-US" dirty="0" smtClean="0"/>
              <a:t>an income response is needed.</a:t>
            </a:r>
            <a:endParaRPr lang="en-CA" dirty="0"/>
          </a:p>
          <a:p>
            <a:pPr eaLnBrk="1" fontAlgn="auto" hangingPunct="1">
              <a:spcAft>
                <a:spcPts val="0"/>
              </a:spcAft>
              <a:buSzPct val="25000"/>
              <a:defRPr/>
            </a:pPr>
            <a:endParaRPr lang="en-CA" dirty="0"/>
          </a:p>
          <a:p>
            <a:pPr marL="174708" indent="-174708" eaLnBrk="1" fontAlgn="auto" hangingPunct="1">
              <a:spcAft>
                <a:spcPts val="0"/>
              </a:spcAft>
              <a:buSzPct val="25000"/>
              <a:buFont typeface="Arial" panose="020B0604020202020204" pitchFamily="34" charset="0"/>
              <a:buChar char="•"/>
              <a:defRPr/>
            </a:pPr>
            <a:r>
              <a:rPr lang="en-CA" dirty="0" smtClean="0"/>
              <a:t>Food insecurity requires </a:t>
            </a:r>
            <a:r>
              <a:rPr lang="en-CA" dirty="0"/>
              <a:t>a shift in thinking from that of an individual/household problem to a </a:t>
            </a:r>
            <a:r>
              <a:rPr lang="en-CA" dirty="0" smtClean="0"/>
              <a:t>system </a:t>
            </a:r>
            <a:r>
              <a:rPr lang="en-CA" dirty="0"/>
              <a:t>problem requiring public policy </a:t>
            </a:r>
            <a:r>
              <a:rPr lang="en-CA" dirty="0" smtClean="0"/>
              <a:t>intervention</a:t>
            </a:r>
            <a:endParaRPr lang="en-CA" dirty="0"/>
          </a:p>
          <a:p>
            <a:pPr marL="174708" indent="-174708" eaLnBrk="1" fontAlgn="auto" hangingPunct="1">
              <a:spcAft>
                <a:spcPts val="0"/>
              </a:spcAft>
              <a:buSzPct val="25000"/>
              <a:buFont typeface="Arial" panose="020B0604020202020204" pitchFamily="34" charset="0"/>
              <a:buChar char="•"/>
              <a:defRPr/>
            </a:pPr>
            <a:endParaRPr lang="en-CA" dirty="0"/>
          </a:p>
          <a:p>
            <a:pPr marL="174708" indent="-174708" eaLnBrk="1" fontAlgn="auto" hangingPunct="1">
              <a:spcAft>
                <a:spcPts val="0"/>
              </a:spcAft>
              <a:buSzPct val="25000"/>
              <a:buFont typeface="Arial" panose="020B0604020202020204" pitchFamily="34" charset="0"/>
              <a:buChar char="•"/>
              <a:defRPr/>
            </a:pPr>
            <a:r>
              <a:rPr lang="en-CA" dirty="0" smtClean="0"/>
              <a:t>Food insecurity in Canada contravenes the country’s </a:t>
            </a:r>
            <a:r>
              <a:rPr lang="en-CA" dirty="0"/>
              <a:t>commitment to ensure the basic human right to food for all </a:t>
            </a:r>
            <a:r>
              <a:rPr lang="en-CA" dirty="0" smtClean="0"/>
              <a:t>citizens, and therefore food insecurity is a social justice issue.</a:t>
            </a:r>
          </a:p>
          <a:p>
            <a:pPr marL="174708" indent="-174708" eaLnBrk="1" fontAlgn="auto" hangingPunct="1">
              <a:spcAft>
                <a:spcPts val="0"/>
              </a:spcAft>
              <a:buSzPct val="25000"/>
              <a:buFont typeface="Arial" panose="020B0604020202020204" pitchFamily="34" charset="0"/>
              <a:buChar char="•"/>
              <a:defRPr/>
            </a:pPr>
            <a:endParaRPr lang="en-CA" dirty="0" smtClean="0"/>
          </a:p>
          <a:p>
            <a:pPr marL="174708" indent="-174708" eaLnBrk="1" fontAlgn="auto" hangingPunct="1">
              <a:spcAft>
                <a:spcPts val="0"/>
              </a:spcAft>
              <a:buSzPct val="25000"/>
              <a:buFont typeface="Arial" panose="020B0604020202020204" pitchFamily="34" charset="0"/>
              <a:buChar char="•"/>
              <a:defRPr/>
            </a:pPr>
            <a:endParaRPr lang="en-CA" dirty="0" smtClean="0"/>
          </a:p>
          <a:p>
            <a:pPr eaLnBrk="1" fontAlgn="auto" hangingPunct="1">
              <a:spcBef>
                <a:spcPct val="0"/>
              </a:spcBef>
              <a:spcAft>
                <a:spcPts val="0"/>
              </a:spcAft>
              <a:buSzPct val="25000"/>
              <a:defRPr/>
            </a:pPr>
            <a:r>
              <a:rPr lang="en-CA" altLang="en-US" dirty="0" smtClean="0">
                <a:solidFill>
                  <a:prstClr val="black"/>
                </a:solidFill>
              </a:rPr>
              <a:t>As outlined food charity is an </a:t>
            </a:r>
            <a:r>
              <a:rPr lang="en-CA" altLang="en-US" i="1" dirty="0" smtClean="0">
                <a:solidFill>
                  <a:prstClr val="black"/>
                </a:solidFill>
              </a:rPr>
              <a:t>ineffective</a:t>
            </a:r>
            <a:r>
              <a:rPr lang="en-CA" altLang="en-US" dirty="0" smtClean="0">
                <a:solidFill>
                  <a:prstClr val="black"/>
                </a:solidFill>
              </a:rPr>
              <a:t> response to food insecurity.  But beyond the ineffectiveness, the existence of food banks is </a:t>
            </a:r>
            <a:r>
              <a:rPr lang="en-CA" altLang="en-US" i="1" dirty="0" smtClean="0">
                <a:solidFill>
                  <a:prstClr val="black"/>
                </a:solidFill>
              </a:rPr>
              <a:t>counterproductive</a:t>
            </a:r>
            <a:r>
              <a:rPr lang="en-CA" altLang="en-US" dirty="0" smtClean="0">
                <a:solidFill>
                  <a:prstClr val="black"/>
                </a:solidFill>
              </a:rPr>
              <a:t> to a movement towards addressing the root cause of food insecurity. </a:t>
            </a:r>
          </a:p>
          <a:p>
            <a:pPr eaLnBrk="1" fontAlgn="auto" hangingPunct="1">
              <a:spcBef>
                <a:spcPct val="0"/>
              </a:spcBef>
              <a:spcAft>
                <a:spcPts val="0"/>
              </a:spcAft>
              <a:buSzPct val="25000"/>
              <a:defRPr/>
            </a:pPr>
            <a:endParaRPr lang="en-CA" altLang="en-US" dirty="0" smtClean="0">
              <a:solidFill>
                <a:prstClr val="black"/>
              </a:solidFill>
            </a:endParaRPr>
          </a:p>
          <a:p>
            <a:pPr eaLnBrk="1" fontAlgn="auto" hangingPunct="1">
              <a:spcBef>
                <a:spcPct val="0"/>
              </a:spcBef>
              <a:spcAft>
                <a:spcPts val="0"/>
              </a:spcAft>
              <a:defRPr/>
            </a:pPr>
            <a:r>
              <a:rPr lang="en-US" altLang="en-US" dirty="0" smtClean="0">
                <a:solidFill>
                  <a:prstClr val="black"/>
                </a:solidFill>
              </a:rPr>
              <a:t>Food banks enjoy broad government, business, media and public support and OSNPPH r</a:t>
            </a:r>
            <a:r>
              <a:rPr lang="en-CA" altLang="en-US" dirty="0" smtClean="0">
                <a:solidFill>
                  <a:prstClr val="black"/>
                </a:solidFill>
              </a:rPr>
              <a:t>recognizes that stating food charity is ‘counterproductive’ is a strong statement that challenges common beliefs about food banks and how they help people.</a:t>
            </a:r>
            <a:endParaRPr lang="en-US" altLang="en-US" dirty="0" smtClean="0">
              <a:solidFill>
                <a:prstClr val="black"/>
              </a:solidFill>
            </a:endParaRPr>
          </a:p>
          <a:p>
            <a:pPr eaLnBrk="1" fontAlgn="auto" hangingPunct="1">
              <a:spcBef>
                <a:spcPct val="0"/>
              </a:spcBef>
              <a:spcAft>
                <a:spcPts val="0"/>
              </a:spcAft>
              <a:defRPr/>
            </a:pPr>
            <a:r>
              <a:rPr lang="en-US" altLang="en-US" dirty="0" smtClean="0">
                <a:solidFill>
                  <a:prstClr val="black"/>
                </a:solidFill>
              </a:rPr>
              <a:t> </a:t>
            </a:r>
          </a:p>
          <a:p>
            <a:pPr eaLnBrk="1" fontAlgn="auto" hangingPunct="1">
              <a:spcBef>
                <a:spcPct val="0"/>
              </a:spcBef>
              <a:spcAft>
                <a:spcPts val="0"/>
              </a:spcAft>
              <a:defRPr/>
            </a:pPr>
            <a:r>
              <a:rPr lang="en-US" altLang="en-US" dirty="0" smtClean="0">
                <a:solidFill>
                  <a:prstClr val="black"/>
                </a:solidFill>
              </a:rPr>
              <a:t>However, if we step back and assess the role of food banks from a systems level perspective, we see that the existence of food banks creates the illusion that food insecurity is being taken care of in the community.</a:t>
            </a:r>
          </a:p>
          <a:p>
            <a:pPr eaLnBrk="1" fontAlgn="auto" hangingPunct="1">
              <a:spcBef>
                <a:spcPct val="0"/>
              </a:spcBef>
              <a:spcAft>
                <a:spcPts val="0"/>
              </a:spcAft>
              <a:defRPr/>
            </a:pPr>
            <a:endParaRPr lang="en-US" altLang="en-US" dirty="0" smtClean="0">
              <a:solidFill>
                <a:prstClr val="black"/>
              </a:solidFill>
            </a:endParaRPr>
          </a:p>
          <a:p>
            <a:pPr eaLnBrk="1" fontAlgn="auto" hangingPunct="1">
              <a:spcBef>
                <a:spcPct val="0"/>
              </a:spcBef>
              <a:spcAft>
                <a:spcPts val="0"/>
              </a:spcAft>
              <a:defRPr/>
            </a:pPr>
            <a:r>
              <a:rPr lang="en-US" altLang="en-US" dirty="0" smtClean="0">
                <a:solidFill>
                  <a:prstClr val="black"/>
                </a:solidFill>
              </a:rPr>
              <a:t>With the existence of food banks, we become so conditioned to the need for raising more money and getting more food onto food bank shelves that we lose sight of the root cause of food insecurity which is poverty.</a:t>
            </a:r>
          </a:p>
          <a:p>
            <a:pPr eaLnBrk="1" fontAlgn="auto" hangingPunct="1">
              <a:spcBef>
                <a:spcPct val="0"/>
              </a:spcBef>
              <a:spcAft>
                <a:spcPts val="0"/>
              </a:spcAft>
              <a:defRPr/>
            </a:pPr>
            <a:r>
              <a:rPr lang="en-US" altLang="en-US" dirty="0" smtClean="0">
                <a:solidFill>
                  <a:prstClr val="black"/>
                </a:solidFill>
              </a:rPr>
              <a:t> </a:t>
            </a:r>
          </a:p>
          <a:p>
            <a:pPr eaLnBrk="1" fontAlgn="auto" hangingPunct="1">
              <a:spcBef>
                <a:spcPct val="0"/>
              </a:spcBef>
              <a:spcAft>
                <a:spcPts val="0"/>
              </a:spcAft>
              <a:defRPr/>
            </a:pPr>
            <a:r>
              <a:rPr lang="en-US" altLang="en-US" dirty="0" smtClean="0">
                <a:solidFill>
                  <a:prstClr val="black"/>
                </a:solidFill>
              </a:rPr>
              <a:t>And while we are gathering food, the focus is taken off the government/country and its obligations to protect vulnerable and powerless people. </a:t>
            </a:r>
          </a:p>
          <a:p>
            <a:pPr eaLnBrk="1" fontAlgn="auto" hangingPunct="1">
              <a:spcBef>
                <a:spcPct val="0"/>
              </a:spcBef>
              <a:spcAft>
                <a:spcPts val="0"/>
              </a:spcAft>
              <a:defRPr/>
            </a:pPr>
            <a:r>
              <a:rPr lang="en-US" altLang="en-US" dirty="0" smtClean="0">
                <a:solidFill>
                  <a:prstClr val="black"/>
                </a:solidFill>
              </a:rPr>
              <a:t> </a:t>
            </a:r>
          </a:p>
          <a:p>
            <a:pPr eaLnBrk="1" fontAlgn="auto" hangingPunct="1">
              <a:spcBef>
                <a:spcPct val="0"/>
              </a:spcBef>
              <a:spcAft>
                <a:spcPts val="0"/>
              </a:spcAft>
              <a:defRPr/>
            </a:pPr>
            <a:r>
              <a:rPr lang="en-US" altLang="en-US" dirty="0" smtClean="0">
                <a:solidFill>
                  <a:prstClr val="black"/>
                </a:solidFill>
              </a:rPr>
              <a:t>In Canada massive effort is needed for public education and advocacy to address the root causes of food insecurity and hunger, but researchers in this area argue that support for such efforts will be unlikely while food banks are such a well-established part of the fabric of many communities. </a:t>
            </a:r>
          </a:p>
          <a:p>
            <a:pPr eaLnBrk="1" fontAlgn="auto" hangingPunct="1">
              <a:spcBef>
                <a:spcPct val="0"/>
              </a:spcBef>
              <a:spcAft>
                <a:spcPts val="0"/>
              </a:spcAft>
              <a:defRPr/>
            </a:pPr>
            <a:endParaRPr lang="en-US" altLang="en-US" dirty="0" smtClean="0">
              <a:solidFill>
                <a:prstClr val="black"/>
              </a:solidFill>
            </a:endParaRPr>
          </a:p>
          <a:p>
            <a:pPr eaLnBrk="1" hangingPunct="1">
              <a:spcBef>
                <a:spcPct val="0"/>
              </a:spcBef>
              <a:buSzPct val="25000"/>
              <a:defRPr/>
            </a:pPr>
            <a:r>
              <a:rPr lang="en-US" altLang="en-US" dirty="0" smtClean="0">
                <a:solidFill>
                  <a:srgbClr val="000000"/>
                </a:solidFill>
                <a:latin typeface="Calibri" panose="020F0502020204030204" pitchFamily="34" charset="0"/>
                <a:sym typeface="Calibri" panose="020F0502020204030204" pitchFamily="34" charset="0"/>
              </a:rPr>
              <a:t>Governments have renounced previously held responsibilities for the well-being of citizens and they have left community-based charities to fill the gap. For example, government websites, case workers and health care providers routinely refer people to food banks. Photo ops of elected leaders at food banks endorse and normalize charity as a valid way to address food insecurity.</a:t>
            </a:r>
          </a:p>
          <a:p>
            <a:pPr eaLnBrk="1" hangingPunct="1">
              <a:spcBef>
                <a:spcPct val="0"/>
              </a:spcBef>
              <a:buSzPct val="25000"/>
              <a:defRPr/>
            </a:pPr>
            <a:r>
              <a:rPr lang="en-US" altLang="en-US" dirty="0" smtClean="0">
                <a:solidFill>
                  <a:srgbClr val="000000"/>
                </a:solidFill>
                <a:latin typeface="Calibri" panose="020F0502020204030204" pitchFamily="34" charset="0"/>
                <a:sym typeface="Calibri" panose="020F0502020204030204" pitchFamily="34" charset="0"/>
              </a:rPr>
              <a:t> </a:t>
            </a:r>
          </a:p>
          <a:p>
            <a:pPr eaLnBrk="1" hangingPunct="1">
              <a:spcBef>
                <a:spcPct val="0"/>
              </a:spcBef>
              <a:buSzPct val="25000"/>
              <a:defRPr/>
            </a:pPr>
            <a:r>
              <a:rPr lang="en-US" altLang="en-US" dirty="0" smtClean="0">
                <a:solidFill>
                  <a:srgbClr val="000000"/>
                </a:solidFill>
                <a:latin typeface="Calibri" panose="020F0502020204030204" pitchFamily="34" charset="0"/>
                <a:sym typeface="Calibri" panose="020F0502020204030204" pitchFamily="34" charset="0"/>
              </a:rPr>
              <a:t>Increases in the charitable sector have coincided with the dismantling of social programs, such as tightened rules for Employment Insurance eligibility, reduced federal transfers for social housing, and the replacement of the Canada Assistance Plan with the Canada Social Transfer with no condition attached that provinces ensure adequacy of social assistance.    It is argued by experts such as Elaine Power, Dennis Raphael and Graham Riches that this is no accident.  It is a result of a deliberate shift in political ideology to have less government intervention and a shrinking social safety net.  What we are left with is a situation where individuals are increasingly responsible for their own health and well-being.  This has led to the acceptance and pervasiveness  of charity and the ongoing prevalence of a severe public health problem, food insecurity.</a:t>
            </a:r>
          </a:p>
          <a:p>
            <a:pPr eaLnBrk="1" fontAlgn="auto" hangingPunct="1">
              <a:spcBef>
                <a:spcPct val="0"/>
              </a:spcBef>
              <a:spcAft>
                <a:spcPts val="0"/>
              </a:spcAft>
              <a:defRPr/>
            </a:pPr>
            <a:endParaRPr lang="en-US" altLang="en-US" dirty="0" smtClean="0">
              <a:solidFill>
                <a:prstClr val="black"/>
              </a:solidFill>
            </a:endParaRPr>
          </a:p>
          <a:p>
            <a:pPr marL="174708" indent="-174708" eaLnBrk="1" fontAlgn="auto" hangingPunct="1">
              <a:spcAft>
                <a:spcPts val="0"/>
              </a:spcAft>
              <a:buSzPct val="25000"/>
              <a:buFont typeface="Arial" panose="020B0604020202020204" pitchFamily="34" charset="0"/>
              <a:buChar char="•"/>
              <a:defRPr/>
            </a:pPr>
            <a:endParaRPr lang="en-CA" dirty="0" smtClean="0"/>
          </a:p>
          <a:p>
            <a:pPr marL="174708" indent="-174708" eaLnBrk="1" fontAlgn="auto" hangingPunct="1">
              <a:spcAft>
                <a:spcPts val="0"/>
              </a:spcAft>
              <a:buSzPct val="25000"/>
              <a:buFont typeface="Arial" panose="020B0604020202020204" pitchFamily="34" charset="0"/>
              <a:buChar char="•"/>
              <a:defRPr/>
            </a:pPr>
            <a:endParaRPr lang="en-CA" dirty="0" smtClean="0"/>
          </a:p>
          <a:p>
            <a:pPr eaLnBrk="1" fontAlgn="auto" hangingPunct="1">
              <a:spcAft>
                <a:spcPts val="0"/>
              </a:spcAft>
              <a:buSzPct val="25000"/>
              <a:buFont typeface="Arial" panose="020B0604020202020204" pitchFamily="34" charset="0"/>
              <a:buNone/>
              <a:defRPr/>
            </a:pPr>
            <a:r>
              <a:rPr lang="en-CA" dirty="0" smtClean="0"/>
              <a:t>.</a:t>
            </a:r>
          </a:p>
        </p:txBody>
      </p:sp>
      <p:sp>
        <p:nvSpPr>
          <p:cNvPr id="43012" name="Shape 43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E7C03057-49AC-4CDF-8862-D36AECE67A9D}" type="slidenum">
              <a:rPr lang="en-CA" altLang="en-US" sz="1400" smtClean="0">
                <a:solidFill>
                  <a:srgbClr val="000000"/>
                </a:solidFill>
                <a:latin typeface="Calibri" panose="020F0502020204030204" pitchFamily="34" charset="0"/>
              </a:rPr>
              <a:pPr algn="l">
                <a:spcBef>
                  <a:spcPct val="0"/>
                </a:spcBef>
              </a:pPr>
              <a:t>20</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91770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450"/>
          <p:cNvSpPr>
            <a:spLocks noGrp="1" noRot="1" noChangeAspect="1" noTextEdit="1"/>
          </p:cNvSpPr>
          <p:nvPr>
            <p:ph type="sldImg" idx="2"/>
          </p:nvPr>
        </p:nvSpPr>
        <p:spPr>
          <a:ln/>
        </p:spPr>
      </p:sp>
      <p:sp>
        <p:nvSpPr>
          <p:cNvPr id="45059" name="Shape 45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When we examine why no effective action is being taken on the social determinants of health, including food insecurity, we see that knowledge dissemination on the social determinants of health is limited to researchers, public health professionals and policymakers rather than citizens.  This allows for Canadian governments’ minimizing their  intervention in the market economy.  When governments aren’t under pressure to act, they don’t, and charity steps into the void.</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These barriers point to key actions for public health staff to address. </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This </a:t>
            </a:r>
            <a:r>
              <a:rPr lang="en-US" altLang="en-US" smtClean="0">
                <a:solidFill>
                  <a:srgbClr val="000000"/>
                </a:solidFill>
                <a:latin typeface="Calibri" panose="020F0502020204030204" pitchFamily="34" charset="0"/>
                <a:sym typeface="Calibri" panose="020F0502020204030204" pitchFamily="34" charset="0"/>
              </a:rPr>
              <a:t>“nutcracker” image is from Fran Baum from Australia.  The nutcracker image</a:t>
            </a:r>
            <a:r>
              <a:rPr lang="en-CA" altLang="en-US" smtClean="0">
                <a:solidFill>
                  <a:srgbClr val="000000"/>
                </a:solidFill>
                <a:latin typeface="Calibri" panose="020F0502020204030204" pitchFamily="34" charset="0"/>
                <a:sym typeface="Calibri" panose="020F0502020204030204" pitchFamily="34" charset="0"/>
              </a:rPr>
              <a:t> offers a theory for effective action on the social determinants of health, including food insecurity.  That is, both top-down political commitment and bottom-up action from civil society groups are needed. </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This points to the need to raise awareness about problems related to health inequity.  In doing so, we as public health professionals need to recognize political, social and economic barriers.  One example is the barrier of concerns that a guaranteed income will cost too much.  This is where our knowledge of and commitment to the cost effectiveness of prevention and addressing the social determinants of health come in.</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p:txBody>
      </p:sp>
      <p:sp>
        <p:nvSpPr>
          <p:cNvPr id="45060" name="Shape 452"/>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4805BB57-B751-4854-B04E-A2DB4C559E11}" type="slidenum">
              <a:rPr lang="en-CA" altLang="en-US" sz="1400" smtClean="0">
                <a:solidFill>
                  <a:srgbClr val="000000"/>
                </a:solidFill>
                <a:latin typeface="Calibri" panose="020F0502020204030204" pitchFamily="34" charset="0"/>
              </a:rPr>
              <a:pPr algn="l">
                <a:spcBef>
                  <a:spcPct val="0"/>
                </a:spcBef>
              </a:pPr>
              <a:t>21</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266547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CA" altLang="en-US" smtClean="0">
                <a:solidFill>
                  <a:srgbClr val="FFC000"/>
                </a:solidFill>
              </a:rPr>
              <a:t>Public health interventions have to move upstream to address SDOH like poverty</a:t>
            </a:r>
          </a:p>
          <a:p>
            <a:r>
              <a:rPr lang="en-CA" altLang="en-US" smtClean="0">
                <a:solidFill>
                  <a:srgbClr val="FFC000"/>
                </a:solidFill>
              </a:rPr>
              <a:t>Support programs like basic income pilot </a:t>
            </a:r>
            <a:endParaRPr lang="en-CA" altLang="en-US" smtClean="0"/>
          </a:p>
        </p:txBody>
      </p:sp>
      <p:sp>
        <p:nvSpPr>
          <p:cNvPr id="471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D26D20-B645-42E4-84C6-AE6BB1C44324}" type="slidenum">
              <a:rPr lang="en-CA" altLang="en-US" smtClean="0"/>
              <a:pPr/>
              <a:t>22</a:t>
            </a:fld>
            <a:endParaRPr lang="en-CA" altLang="en-US" smtClean="0"/>
          </a:p>
        </p:txBody>
      </p:sp>
    </p:spTree>
    <p:extLst>
      <p:ext uri="{BB962C8B-B14F-4D97-AF65-F5344CB8AC3E}">
        <p14:creationId xmlns:p14="http://schemas.microsoft.com/office/powerpoint/2010/main" val="765868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517"/>
          <p:cNvSpPr>
            <a:spLocks noGrp="1" noRot="1" noChangeAspect="1" noTextEdit="1"/>
          </p:cNvSpPr>
          <p:nvPr>
            <p:ph type="sldImg" idx="2"/>
          </p:nvPr>
        </p:nvSpPr>
        <p:spPr>
          <a:ln/>
        </p:spPr>
      </p:sp>
      <p:sp>
        <p:nvSpPr>
          <p:cNvPr id="51203" name="Shape 518"/>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US" altLang="en-US" smtClean="0"/>
              <a:t>If you are part of a service organization, such as a food bank, you can advocate for long term solutions that will reduce dependency on emergency sources of food. </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p:txBody>
      </p:sp>
      <p:sp>
        <p:nvSpPr>
          <p:cNvPr id="51204" name="Shape 519"/>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5B54562A-DC48-467E-B2ED-EFDF52653AA4}" type="slidenum">
              <a:rPr lang="en-CA" altLang="en-US" sz="1400" smtClean="0">
                <a:solidFill>
                  <a:srgbClr val="000000"/>
                </a:solidFill>
                <a:latin typeface="Calibri" panose="020F0502020204030204" pitchFamily="34" charset="0"/>
              </a:rPr>
              <a:pPr algn="l">
                <a:spcBef>
                  <a:spcPct val="0"/>
                </a:spcBef>
              </a:pPr>
              <a:t>23</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030035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431"/>
          <p:cNvSpPr>
            <a:spLocks noGrp="1" noRot="1" noChangeAspect="1" noTextEdit="1"/>
          </p:cNvSpPr>
          <p:nvPr>
            <p:ph type="sldImg" idx="2"/>
          </p:nvPr>
        </p:nvSpPr>
        <p:spPr>
          <a:ln/>
        </p:spPr>
      </p:sp>
      <p:sp>
        <p:nvSpPr>
          <p:cNvPr id="432" name="Shape 432"/>
          <p:cNvSpPr txBox="1">
            <a:spLocks noGrp="1"/>
          </p:cNvSpPr>
          <p:nvPr>
            <p:ph type="body" idx="1"/>
          </p:nvPr>
        </p:nvSpPr>
        <p:spPr>
          <a:ln/>
        </p:spPr>
        <p:txBody>
          <a:bodyPr tIns="46568" bIns="46568">
            <a:noAutofit/>
          </a:bodyPr>
          <a:lstStyle/>
          <a:p>
            <a:pPr eaLnBrk="1" fontAlgn="auto" hangingPunct="1">
              <a:spcAft>
                <a:spcPts val="0"/>
              </a:spcAft>
              <a:buSzPct val="25000"/>
              <a:defRPr/>
            </a:pPr>
            <a:r>
              <a:rPr lang="en-US" dirty="0" smtClean="0"/>
              <a:t>Regarding applications of this Position Statement to public health, there are two key points to highlight:</a:t>
            </a:r>
          </a:p>
          <a:p>
            <a:pPr eaLnBrk="1" fontAlgn="auto" hangingPunct="1">
              <a:spcAft>
                <a:spcPts val="0"/>
              </a:spcAft>
              <a:buSzPct val="25000"/>
              <a:defRPr/>
            </a:pPr>
            <a:endParaRPr lang="en-US" dirty="0" smtClean="0"/>
          </a:p>
          <a:p>
            <a:pPr marL="171450" indent="-171450" eaLnBrk="1" fontAlgn="auto" hangingPunct="1">
              <a:spcAft>
                <a:spcPts val="0"/>
              </a:spcAft>
              <a:buSzPct val="25000"/>
              <a:buFontTx/>
              <a:buChar char="-"/>
              <a:defRPr/>
            </a:pPr>
            <a:r>
              <a:rPr lang="en-US" dirty="0" smtClean="0"/>
              <a:t>Avoid perpetuating the message that charity or community food programs are effective at reducing food insecurity.  These programs can have their benefits, but addressing food insecurity is not one of them, and many people experiencing food insecurity do not participate in these programs.</a:t>
            </a:r>
          </a:p>
          <a:p>
            <a:pPr marL="171450" indent="-171450" eaLnBrk="1" fontAlgn="auto" hangingPunct="1">
              <a:spcAft>
                <a:spcPts val="0"/>
              </a:spcAft>
              <a:buSzPct val="25000"/>
              <a:buFontTx/>
              <a:buChar char="-"/>
              <a:defRPr/>
            </a:pPr>
            <a:r>
              <a:rPr lang="en-US" dirty="0" smtClean="0"/>
              <a:t>And finally, we urge the focus to be on upstream or systems efforts whenever possible.</a:t>
            </a:r>
          </a:p>
          <a:p>
            <a:pPr eaLnBrk="1" fontAlgn="auto" hangingPunct="1">
              <a:spcAft>
                <a:spcPts val="0"/>
              </a:spcAft>
              <a:buSzPct val="25000"/>
              <a:defRPr/>
            </a:pPr>
            <a:endParaRPr lang="en-CA" altLang="en-US" dirty="0" smtClean="0"/>
          </a:p>
          <a:p>
            <a:pPr eaLnBrk="1" fontAlgn="auto" hangingPunct="1">
              <a:spcAft>
                <a:spcPts val="0"/>
              </a:spcAft>
              <a:buSzPct val="25000"/>
              <a:defRPr/>
            </a:pPr>
            <a:r>
              <a:rPr lang="en-CA" altLang="en-US" dirty="0" smtClean="0"/>
              <a:t>Send from personal email address</a:t>
            </a:r>
          </a:p>
          <a:p>
            <a:pPr marL="171450" indent="-171450" eaLnBrk="1" fontAlgn="auto" hangingPunct="1">
              <a:spcAft>
                <a:spcPts val="0"/>
              </a:spcAft>
              <a:buSzPct val="25000"/>
              <a:buFontTx/>
              <a:buChar char="-"/>
              <a:defRPr/>
            </a:pPr>
            <a:endParaRPr lang="en-US" dirty="0" smtClean="0"/>
          </a:p>
        </p:txBody>
      </p:sp>
      <p:sp>
        <p:nvSpPr>
          <p:cNvPr id="53252" name="Shape 43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4942144F-AAE8-470E-A381-7302E16F0DAB}" type="slidenum">
              <a:rPr lang="en-CA" altLang="en-US" sz="1400" smtClean="0">
                <a:solidFill>
                  <a:srgbClr val="000000"/>
                </a:solidFill>
                <a:latin typeface="Calibri" panose="020F0502020204030204" pitchFamily="34" charset="0"/>
              </a:rPr>
              <a:pPr algn="l">
                <a:spcBef>
                  <a:spcPct val="0"/>
                </a:spcBef>
              </a:pPr>
              <a:t>24</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748183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smtClean="0"/>
          </a:p>
        </p:txBody>
      </p:sp>
      <p:sp>
        <p:nvSpPr>
          <p:cNvPr id="553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C566EC-4200-4FDD-9558-1386F1DFB9BA}" type="slidenum">
              <a:rPr lang="en-CA" altLang="en-US" smtClean="0"/>
              <a:pPr/>
              <a:t>25</a:t>
            </a:fld>
            <a:endParaRPr lang="en-CA" altLang="en-US" smtClean="0"/>
          </a:p>
        </p:txBody>
      </p:sp>
    </p:spTree>
    <p:extLst>
      <p:ext uri="{BB962C8B-B14F-4D97-AF65-F5344CB8AC3E}">
        <p14:creationId xmlns:p14="http://schemas.microsoft.com/office/powerpoint/2010/main" val="3299756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424"/>
          <p:cNvSpPr>
            <a:spLocks noGrp="1" noRot="1" noChangeAspect="1" noTextEdit="1"/>
          </p:cNvSpPr>
          <p:nvPr>
            <p:ph type="sldImg" idx="2"/>
          </p:nvPr>
        </p:nvSpPr>
        <p:spPr>
          <a:ln/>
        </p:spPr>
      </p:sp>
      <p:sp>
        <p:nvSpPr>
          <p:cNvPr id="57347" name="Shape 425"/>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Thank you very much for your time.  </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Are there any questions?</a:t>
            </a:r>
          </a:p>
        </p:txBody>
      </p:sp>
      <p:sp>
        <p:nvSpPr>
          <p:cNvPr id="57348" name="Shape 426"/>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1F09F5CF-A441-4FBC-9430-C1150773DBE7}" type="slidenum">
              <a:rPr lang="en-CA" altLang="en-US" sz="1400" smtClean="0">
                <a:solidFill>
                  <a:srgbClr val="000000"/>
                </a:solidFill>
                <a:latin typeface="Calibri" panose="020F0502020204030204" pitchFamily="34" charset="0"/>
              </a:rPr>
              <a:pPr algn="l">
                <a:spcBef>
                  <a:spcPct val="0"/>
                </a:spcBef>
              </a:pPr>
              <a:t>26</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3646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altLang="en-US" smtClean="0"/>
          </a:p>
        </p:txBody>
      </p:sp>
      <p:sp>
        <p:nvSpPr>
          <p:cNvPr id="604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B92DDA-8C9C-4CB2-8092-2AF0133F876A}" type="slidenum">
              <a:rPr lang="en-CA" altLang="en-US" smtClean="0"/>
              <a:pPr/>
              <a:t>27</a:t>
            </a:fld>
            <a:endParaRPr lang="en-CA" altLang="en-US" smtClean="0"/>
          </a:p>
        </p:txBody>
      </p:sp>
    </p:spTree>
    <p:extLst>
      <p:ext uri="{BB962C8B-B14F-4D97-AF65-F5344CB8AC3E}">
        <p14:creationId xmlns:p14="http://schemas.microsoft.com/office/powerpoint/2010/main" val="229157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Shape 335"/>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smtClean="0">
                <a:solidFill>
                  <a:srgbClr val="000000"/>
                </a:solidFill>
                <a:latin typeface="Calibri" panose="020F0502020204030204" pitchFamily="34" charset="0"/>
                <a:sym typeface="Calibri" panose="020F0502020204030204" pitchFamily="34" charset="0"/>
              </a:rPr>
              <a:t>The first part of this presentation defines terminology and discusses the relevance of food insecurity to public health practice in Ontario and specifically looking at NWO.</a:t>
            </a:r>
          </a:p>
          <a:p>
            <a:pPr eaLnBrk="1" hangingPunct="1">
              <a:spcBef>
                <a:spcPct val="0"/>
              </a:spcBef>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pPr>
            <a:r>
              <a:rPr lang="en-CA" altLang="en-US" smtClean="0">
                <a:solidFill>
                  <a:srgbClr val="000000"/>
                </a:solidFill>
                <a:latin typeface="Calibri" panose="020F0502020204030204" pitchFamily="34" charset="0"/>
                <a:sym typeface="Calibri" panose="020F0502020204030204" pitchFamily="34" charset="0"/>
              </a:rPr>
              <a:t>Community responses to the </a:t>
            </a:r>
            <a:r>
              <a:rPr lang="en-US" altLang="en-US" smtClean="0">
                <a:solidFill>
                  <a:srgbClr val="000000"/>
                </a:solidFill>
                <a:latin typeface="Calibri" panose="020F0502020204030204" pitchFamily="34" charset="0"/>
                <a:sym typeface="Calibri" panose="020F0502020204030204" pitchFamily="34" charset="0"/>
              </a:rPr>
              <a:t>persistent problem of food insecurity are examined and key</a:t>
            </a:r>
            <a:r>
              <a:rPr lang="en-CA" altLang="en-US" smtClean="0">
                <a:solidFill>
                  <a:srgbClr val="000000"/>
                </a:solidFill>
                <a:latin typeface="Calibri" panose="020F0502020204030204" pitchFamily="34" charset="0"/>
                <a:sym typeface="Calibri" panose="020F0502020204030204" pitchFamily="34" charset="0"/>
              </a:rPr>
              <a:t> messages of the Position Statement are discussed.</a:t>
            </a:r>
          </a:p>
          <a:p>
            <a:pPr eaLnBrk="1" hangingPunct="1">
              <a:spcBef>
                <a:spcPct val="0"/>
              </a:spcBef>
            </a:pPr>
            <a:endParaRPr lang="en-CA" altLang="en-US" smtClean="0">
              <a:solidFill>
                <a:srgbClr val="000000"/>
              </a:solidFill>
              <a:latin typeface="Calibri" panose="020F0502020204030204" pitchFamily="34" charset="0"/>
              <a:sym typeface="Calibri" panose="020F0502020204030204" pitchFamily="34" charset="0"/>
            </a:endParaRPr>
          </a:p>
        </p:txBody>
      </p:sp>
      <p:sp>
        <p:nvSpPr>
          <p:cNvPr id="8195" name="Shape 336"/>
          <p:cNvSpPr>
            <a:spLocks noGrp="1" noRot="1" noChangeAspect="1" noTextEdit="1"/>
          </p:cNvSpPr>
          <p:nvPr>
            <p:ph type="sldImg" idx="2"/>
          </p:nvPr>
        </p:nvSpPr>
        <p:spPr>
          <a:ln/>
        </p:spPr>
      </p:sp>
    </p:spTree>
    <p:extLst>
      <p:ext uri="{BB962C8B-B14F-4D97-AF65-F5344CB8AC3E}">
        <p14:creationId xmlns:p14="http://schemas.microsoft.com/office/powerpoint/2010/main" val="364858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r>
              <a:rPr lang="en-CA" altLang="en-US" smtClean="0"/>
              <a:t>There is a misconception that the (increasing) cost of food is the reason why families/people can’t afford healthy foods.  However, the food costs in Canada are not high enough to support the many local farms and growers we once had.  The real issue is that minimum wage and social assistance rates are not keeping pace with the increasing food (and everything else like rent, hydro, gas, etc.) costs. </a:t>
            </a:r>
            <a:endParaRPr lang="en-US" altLang="en-US" smtClean="0"/>
          </a:p>
        </p:txBody>
      </p:sp>
      <p:sp>
        <p:nvSpPr>
          <p:cNvPr id="102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920853-9F6B-4396-A1A6-36C0050EB934}" type="slidenum">
              <a:rPr lang="en-CA" altLang="en-US" smtClean="0"/>
              <a:pPr/>
              <a:t>4</a:t>
            </a:fld>
            <a:endParaRPr lang="en-CA" altLang="en-US" smtClean="0"/>
          </a:p>
        </p:txBody>
      </p:sp>
    </p:spTree>
    <p:extLst>
      <p:ext uri="{BB962C8B-B14F-4D97-AF65-F5344CB8AC3E}">
        <p14:creationId xmlns:p14="http://schemas.microsoft.com/office/powerpoint/2010/main" val="2076508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spcBef>
                <a:spcPct val="0"/>
              </a:spcBef>
              <a:buClr>
                <a:srgbClr val="000000"/>
              </a:buClr>
              <a:buSzPct val="25000"/>
            </a:pPr>
            <a:r>
              <a:rPr lang="en-CA" altLang="en-US" smtClean="0"/>
              <a:t>one of the main take-away message from today is actually understanding the difference between this 2 concepts.</a:t>
            </a:r>
            <a:r>
              <a:rPr lang="en-US" altLang="en-US" smtClean="0">
                <a:solidFill>
                  <a:srgbClr val="000000"/>
                </a:solidFill>
                <a:latin typeface="Calibri" panose="020F0502020204030204" pitchFamily="34" charset="0"/>
                <a:sym typeface="Calibri" panose="020F0502020204030204" pitchFamily="34" charset="0"/>
              </a:rPr>
              <a:t> Food insecurity is inadequate or insecure access to food because of financial constraints.</a:t>
            </a:r>
          </a:p>
          <a:p>
            <a:pPr eaLnBrk="1" hangingPunct="1">
              <a:spcBef>
                <a:spcPct val="0"/>
              </a:spcBef>
              <a:buClr>
                <a:srgbClr val="000000"/>
              </a:buClr>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Clr>
                <a:srgbClr val="000000"/>
              </a:buClr>
              <a:buSzPct val="25000"/>
            </a:pPr>
            <a:r>
              <a:rPr lang="en-US" altLang="en-US" sz="800" smtClean="0">
                <a:solidFill>
                  <a:srgbClr val="000000"/>
                </a:solidFill>
                <a:latin typeface="Calibri" panose="020F0502020204030204" pitchFamily="34" charset="0"/>
                <a:sym typeface="Calibri" panose="020F0502020204030204" pitchFamily="34" charset="0"/>
              </a:rPr>
              <a:t>((Reference: Tarasuk V, Mitchell A, Dachner N. (2016). Household food insecurity in Canada, 2014. Toronto: Research to identify policy options to reduce food insecurity (PROOF). Retrieved from </a:t>
            </a:r>
            <a:r>
              <a:rPr lang="en-CA" altLang="en-US" sz="800" u="sng" smtClean="0">
                <a:solidFill>
                  <a:srgbClr val="0000FF"/>
                </a:solidFill>
                <a:latin typeface="Calibri" panose="020F0502020204030204" pitchFamily="34" charset="0"/>
                <a:sym typeface="Calibri" panose="020F0502020204030204" pitchFamily="34" charset="0"/>
                <a:hlinkClick r:id="rId3"/>
              </a:rPr>
              <a:t>http://nutritionalsciences.lamp.utoronto.ca/</a:t>
            </a:r>
            <a:r>
              <a:rPr lang="en-US" altLang="en-US" sz="800" smtClean="0">
                <a:solidFill>
                  <a:srgbClr val="000000"/>
                </a:solidFill>
                <a:latin typeface="Calibri" panose="020F0502020204030204" pitchFamily="34" charset="0"/>
                <a:sym typeface="Calibri" panose="020F0502020204030204" pitchFamily="34" charset="0"/>
              </a:rPr>
              <a:t>]  ))</a:t>
            </a:r>
          </a:p>
          <a:p>
            <a:pPr eaLnBrk="1" hangingPunct="1">
              <a:spcBef>
                <a:spcPct val="0"/>
              </a:spcBef>
              <a:buClr>
                <a:srgbClr val="000000"/>
              </a:buClr>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Clr>
                <a:srgbClr val="000000"/>
              </a:buClr>
              <a:buSzPct val="25000"/>
            </a:pPr>
            <a:r>
              <a:rPr lang="en-US" altLang="en-US" smtClean="0">
                <a:solidFill>
                  <a:srgbClr val="000000"/>
                </a:solidFill>
                <a:latin typeface="Calibri" panose="020F0502020204030204" pitchFamily="34" charset="0"/>
                <a:sym typeface="Calibri" panose="020F0502020204030204" pitchFamily="34" charset="0"/>
              </a:rPr>
              <a:t>Food insecurity is also known as ‘food poverty’.</a:t>
            </a:r>
          </a:p>
          <a:p>
            <a:pPr eaLnBrk="1" hangingPunct="1">
              <a:spcBef>
                <a:spcPct val="0"/>
              </a:spcBef>
              <a:buClr>
                <a:srgbClr val="000000"/>
              </a:buClr>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Clr>
                <a:srgbClr val="000000"/>
              </a:buClr>
              <a:buSzPct val="25000"/>
            </a:pPr>
            <a:r>
              <a:rPr lang="en-US" altLang="en-US" smtClean="0">
                <a:solidFill>
                  <a:srgbClr val="000000"/>
                </a:solidFill>
                <a:latin typeface="Calibri" panose="020F0502020204030204" pitchFamily="34" charset="0"/>
                <a:sym typeface="Calibri" panose="020F0502020204030204" pitchFamily="34" charset="0"/>
              </a:rPr>
              <a:t>People within food insecure households worry about having adequate amounts of food, they many not eat suitable quality or selections of foods, and/or they have inadequate amounts of food.</a:t>
            </a:r>
          </a:p>
          <a:p>
            <a:pPr eaLnBrk="1" hangingPunct="1">
              <a:spcBef>
                <a:spcPct val="0"/>
              </a:spcBef>
            </a:pPr>
            <a:endParaRPr lang="en-CA" altLang="en-US" smtClean="0"/>
          </a:p>
          <a:p>
            <a:pPr eaLnBrk="1" hangingPunct="1">
              <a:spcBef>
                <a:spcPct val="0"/>
              </a:spcBef>
            </a:pPr>
            <a:endParaRPr lang="en-CA" altLang="en-US" smtClean="0"/>
          </a:p>
          <a:p>
            <a:pPr eaLnBrk="1" hangingPunct="1">
              <a:spcBef>
                <a:spcPct val="0"/>
              </a:spcBef>
            </a:pPr>
            <a:r>
              <a:rPr lang="en-CA" altLang="en-US" smtClean="0"/>
              <a:t>HFS is comprehensively defined as (…). On the other hand, HFI is simply understood as (…).</a:t>
            </a:r>
          </a:p>
          <a:p>
            <a:pPr eaLnBrk="1" hangingPunct="1">
              <a:spcBef>
                <a:spcPct val="0"/>
              </a:spcBef>
            </a:pPr>
            <a:endParaRPr lang="en-CA" altLang="en-US" smtClean="0"/>
          </a:p>
          <a:p>
            <a:pPr eaLnBrk="1" hangingPunct="1">
              <a:spcBef>
                <a:spcPct val="0"/>
              </a:spcBef>
            </a:pPr>
            <a:r>
              <a:rPr lang="en-CA" altLang="en-US" smtClean="0"/>
              <a:t>Looking at the terms it seems that one should be the opposite of the other. But when we look closely at the definitions, there is one key element in there that makes this untrue– financial constraints, or in other words poverty, are the root cause for HFI. </a:t>
            </a:r>
          </a:p>
          <a:p>
            <a:pPr eaLnBrk="1" hangingPunct="1">
              <a:spcBef>
                <a:spcPct val="0"/>
              </a:spcBef>
            </a:pPr>
            <a:endParaRPr lang="en-CA" altLang="en-US" smtClean="0"/>
          </a:p>
          <a:p>
            <a:pPr eaLnBrk="1" hangingPunct="1">
              <a:spcBef>
                <a:spcPct val="0"/>
              </a:spcBef>
            </a:pPr>
            <a:r>
              <a:rPr lang="en-CA" altLang="en-US" smtClean="0"/>
              <a:t>So how exactly </a:t>
            </a:r>
            <a:r>
              <a:rPr lang="en-CA" altLang="en-US" smtClean="0">
                <a:solidFill>
                  <a:srgbClr val="FFFF00"/>
                </a:solidFill>
              </a:rPr>
              <a:t>does poverty makes a difference in these concepts, why is so important to understand that and, mostly, why should we not conflate these 2 definitions? Let’s do a small activity to understand this better.</a:t>
            </a:r>
          </a:p>
        </p:txBody>
      </p:sp>
      <p:sp>
        <p:nvSpPr>
          <p:cNvPr id="133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E30AA2-98A7-4DB5-808C-E23C109BEF7C}" type="slidenum">
              <a:rPr lang="en-CA" altLang="en-US" smtClean="0"/>
              <a:pPr/>
              <a:t>5</a:t>
            </a:fld>
            <a:endParaRPr lang="en-CA" altLang="en-US" smtClean="0"/>
          </a:p>
        </p:txBody>
      </p:sp>
    </p:spTree>
    <p:extLst>
      <p:ext uri="{BB962C8B-B14F-4D97-AF65-F5344CB8AC3E}">
        <p14:creationId xmlns:p14="http://schemas.microsoft.com/office/powerpoint/2010/main" val="113511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Shape 341"/>
          <p:cNvSpPr>
            <a:spLocks noGrp="1" noRot="1" noChangeAspect="1" noTextEdit="1"/>
          </p:cNvSpPr>
          <p:nvPr>
            <p:ph type="sldImg" idx="2"/>
          </p:nvPr>
        </p:nvSpPr>
        <p:spPr>
          <a:ln/>
        </p:spPr>
      </p:sp>
      <p:sp>
        <p:nvSpPr>
          <p:cNvPr id="15363" name="Shape 34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Clr>
                <a:srgbClr val="000000"/>
              </a:buClr>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Clr>
                <a:srgbClr val="000000"/>
              </a:buClr>
              <a:buSzPct val="25000"/>
            </a:pPr>
            <a:r>
              <a:rPr lang="en-US" altLang="en-US" smtClean="0">
                <a:solidFill>
                  <a:srgbClr val="000000"/>
                </a:solidFill>
                <a:latin typeface="Calibri" panose="020F0502020204030204" pitchFamily="34" charset="0"/>
                <a:sym typeface="Calibri" panose="020F0502020204030204" pitchFamily="34" charset="0"/>
              </a:rPr>
              <a:t>The term ‘hunger’ is often used instead of ‘food insecurity’ because its meaning is more commonly understood. However, hunger and food insecurity are conceptually different. Hunger is an individual-level physiological condition that may result from severe food insecurity with a high level of food deprivation</a:t>
            </a:r>
            <a:r>
              <a:rPr lang="en-US" altLang="en-US" b="1" smtClean="0">
                <a:solidFill>
                  <a:srgbClr val="000000"/>
                </a:solidFill>
                <a:latin typeface="Calibri" panose="020F0502020204030204" pitchFamily="34" charset="0"/>
                <a:sym typeface="Calibri" panose="020F0502020204030204" pitchFamily="34" charset="0"/>
              </a:rPr>
              <a:t>. Food insecurity is a household-level economic and social condition of limited or uncertain access to food.  People who experience food insecurity may or may not experience hunger.</a:t>
            </a:r>
            <a:endParaRPr lang="en-CA" altLang="en-US" b="1" smtClean="0">
              <a:solidFill>
                <a:srgbClr val="000000"/>
              </a:solidFill>
              <a:latin typeface="Calibri" panose="020F0502020204030204" pitchFamily="34" charset="0"/>
              <a:sym typeface="Calibri" panose="020F0502020204030204" pitchFamily="34" charset="0"/>
            </a:endParaRPr>
          </a:p>
        </p:txBody>
      </p:sp>
      <p:sp>
        <p:nvSpPr>
          <p:cNvPr id="15364" name="Shape 34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CD453025-6B7B-41AA-89C7-14B2E97C565D}" type="slidenum">
              <a:rPr lang="en-CA" altLang="en-US" sz="1400" smtClean="0">
                <a:solidFill>
                  <a:srgbClr val="000000"/>
                </a:solidFill>
                <a:latin typeface="Calibri" panose="020F0502020204030204" pitchFamily="34" charset="0"/>
              </a:rPr>
              <a:pPr algn="l">
                <a:spcBef>
                  <a:spcPct val="0"/>
                </a:spcBef>
              </a:pPr>
              <a:t>6</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84506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smtClean="0"/>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3A0B61-F3E2-472D-B6C3-062518140EB7}" type="slidenum">
              <a:rPr lang="en-CA" altLang="en-US" smtClean="0"/>
              <a:pPr/>
              <a:t>7</a:t>
            </a:fld>
            <a:endParaRPr lang="en-CA" altLang="en-US" smtClean="0"/>
          </a:p>
        </p:txBody>
      </p:sp>
    </p:spTree>
    <p:extLst>
      <p:ext uri="{BB962C8B-B14F-4D97-AF65-F5344CB8AC3E}">
        <p14:creationId xmlns:p14="http://schemas.microsoft.com/office/powerpoint/2010/main" val="5636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Shape 341"/>
          <p:cNvSpPr>
            <a:spLocks noGrp="1" noRot="1" noChangeAspect="1" noTextEdit="1"/>
          </p:cNvSpPr>
          <p:nvPr>
            <p:ph type="sldImg" idx="2"/>
          </p:nvPr>
        </p:nvSpPr>
        <p:spPr>
          <a:ln/>
        </p:spPr>
      </p:sp>
      <p:sp>
        <p:nvSpPr>
          <p:cNvPr id="19459" name="Shape 34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The Household Food Security Survey Module (HFSSM) has been administered on the Canadian Community Health Survey (CCHS) since 2004.  The CCHS is a cross sectional survey that collects health related information from about 60,000 Canadians per year.</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The HFSSM consists of 18 questions about the food security situation in the household over the previous 12 months. </a:t>
            </a:r>
            <a:r>
              <a:rPr lang="en-CA" altLang="en-US" smtClean="0">
                <a:solidFill>
                  <a:srgbClr val="000000"/>
                </a:solidFill>
                <a:latin typeface="Calibri" panose="020F0502020204030204" pitchFamily="34" charset="0"/>
                <a:sym typeface="Calibri" panose="020F0502020204030204" pitchFamily="34" charset="0"/>
              </a:rPr>
              <a:t>Based on the number of positive  or “Yes” responses to the questions in the HFSSM, households are classified as either food secure or marginally, moderately or severely food insecure.</a:t>
            </a:r>
          </a:p>
          <a:p>
            <a:pPr eaLnBrk="1" hangingPunct="1">
              <a:spcBef>
                <a:spcPct val="0"/>
              </a:spcBef>
              <a:buSzPct val="25000"/>
            </a:pPr>
            <a:endParaRPr lang="en-US"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Comprehensive reports and resources (including a series of 4 new factsheets) on food insecurity in Canada are produced by PROOF an international interdisciplinary </a:t>
            </a:r>
          </a:p>
          <a:p>
            <a:pPr eaLnBrk="1" hangingPunct="1">
              <a:spcBef>
                <a:spcPct val="0"/>
              </a:spcBef>
              <a:buSzPct val="25000"/>
            </a:pPr>
            <a:r>
              <a:rPr lang="en-US" altLang="en-US" smtClean="0">
                <a:solidFill>
                  <a:srgbClr val="000000"/>
                </a:solidFill>
                <a:latin typeface="Calibri" panose="020F0502020204030204" pitchFamily="34" charset="0"/>
                <a:sym typeface="Calibri" panose="020F0502020204030204" pitchFamily="34" charset="0"/>
              </a:rPr>
              <a:t>research team for identifying policy interventions to address household food insecurity.</a:t>
            </a: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p:txBody>
      </p:sp>
      <p:sp>
        <p:nvSpPr>
          <p:cNvPr id="19460" name="Shape 34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86BAB9F4-433C-4095-9ACA-55495EAEE12E}" type="slidenum">
              <a:rPr lang="en-CA" altLang="en-US" sz="1400" smtClean="0">
                <a:solidFill>
                  <a:srgbClr val="000000"/>
                </a:solidFill>
                <a:latin typeface="Calibri" panose="020F0502020204030204" pitchFamily="34" charset="0"/>
              </a:rPr>
              <a:pPr algn="l">
                <a:spcBef>
                  <a:spcPct val="0"/>
                </a:spcBef>
              </a:pPr>
              <a:t>8</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7297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Shape 376"/>
          <p:cNvSpPr>
            <a:spLocks noGrp="1" noRot="1" noChangeAspect="1" noTextEdit="1"/>
          </p:cNvSpPr>
          <p:nvPr>
            <p:ph type="sldImg" idx="2"/>
          </p:nvPr>
        </p:nvSpPr>
        <p:spPr>
          <a:ln/>
        </p:spPr>
      </p:sp>
      <p:sp>
        <p:nvSpPr>
          <p:cNvPr id="21507" name="Shape 377"/>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68" bIns="46568"/>
          <a:lstStyle/>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This graph illustrates  prevalence of total household food insecurity (marginal + moderate + severe) in Ontario for the period of 2005 through 2014.  The prevalence has held steady at around 12% of Ontario households.</a:t>
            </a:r>
          </a:p>
          <a:p>
            <a:pPr eaLnBrk="1" hangingPunct="1">
              <a:spcBef>
                <a:spcPct val="0"/>
              </a:spcBef>
              <a:buSzPct val="25000"/>
            </a:pPr>
            <a:r>
              <a:rPr lang="en-CA" altLang="en-US" smtClean="0">
                <a:solidFill>
                  <a:srgbClr val="000000"/>
                </a:solidFill>
                <a:latin typeface="Calibri" panose="020F0502020204030204" pitchFamily="34" charset="0"/>
                <a:sym typeface="Calibri" panose="020F0502020204030204" pitchFamily="34" charset="0"/>
              </a:rPr>
              <a:t> </a:t>
            </a:r>
          </a:p>
          <a:p>
            <a:pPr eaLnBrk="1" hangingPunct="1">
              <a:spcBef>
                <a:spcPct val="0"/>
              </a:spcBef>
              <a:buSzPct val="25000"/>
            </a:pPr>
            <a:r>
              <a:rPr lang="en-CA" altLang="en-US" b="1" smtClean="0">
                <a:solidFill>
                  <a:srgbClr val="000000"/>
                </a:solidFill>
                <a:latin typeface="Calibri" panose="020F0502020204030204" pitchFamily="34" charset="0"/>
                <a:sym typeface="Calibri" panose="020F0502020204030204" pitchFamily="34" charset="0"/>
              </a:rPr>
              <a:t>To put the prevalence of households experiencing food insecurity into perspective in terms of how many people we are talking about, in 2013, 12.5% of Ontario households experienced food insecurity.  This translates into over 1.5 million people (1,598,200), of whom 30%, or over 485,000 (485,700) were under the age of 18. </a:t>
            </a:r>
          </a:p>
          <a:p>
            <a:pPr eaLnBrk="1" hangingPunct="1">
              <a:spcBef>
                <a:spcPct val="0"/>
              </a:spcBef>
              <a:buSzPct val="25000"/>
            </a:pPr>
            <a:endParaRPr lang="en-CA" altLang="en-US" b="1"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r>
              <a:rPr lang="en-CA" altLang="en-US" b="1" smtClean="0"/>
              <a:t>In NWO there are approximately 1,607 people who are food insecure (CCHS 2011/12). </a:t>
            </a:r>
            <a:endParaRPr lang="en-CA" altLang="en-US" b="1"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a:p>
            <a:pPr eaLnBrk="1" hangingPunct="1">
              <a:spcBef>
                <a:spcPct val="0"/>
              </a:spcBef>
              <a:buSzPct val="25000"/>
            </a:pPr>
            <a:endParaRPr lang="en-CA" altLang="en-US" smtClean="0">
              <a:solidFill>
                <a:srgbClr val="000000"/>
              </a:solidFill>
              <a:latin typeface="Calibri" panose="020F0502020204030204" pitchFamily="34" charset="0"/>
              <a:sym typeface="Calibri" panose="020F0502020204030204" pitchFamily="34" charset="0"/>
            </a:endParaRPr>
          </a:p>
        </p:txBody>
      </p:sp>
      <p:sp>
        <p:nvSpPr>
          <p:cNvPr id="21508" name="Shape 378"/>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A14F7E0E-5BB2-4DF0-A151-E7E7911AB230}" type="slidenum">
              <a:rPr lang="en-CA" altLang="en-US" sz="1400" smtClean="0">
                <a:solidFill>
                  <a:srgbClr val="000000"/>
                </a:solidFill>
                <a:latin typeface="Calibri" panose="020F0502020204030204" pitchFamily="34" charset="0"/>
              </a:rPr>
              <a:pPr algn="l">
                <a:spcBef>
                  <a:spcPct val="0"/>
                </a:spcBef>
              </a:pPr>
              <a:t>9</a:t>
            </a:fld>
            <a:endParaRPr lang="en-CA" altLang="en-US" sz="14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6573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werpoint Slid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spect="1" noChangeArrowheads="1"/>
          </p:cNvSpPr>
          <p:nvPr userDrawn="1"/>
        </p:nvSpPr>
        <p:spPr bwMode="auto">
          <a:xfrm>
            <a:off x="0" y="-171450"/>
            <a:ext cx="9251950"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CA"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CA"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CA"/>
          </a:p>
        </p:txBody>
      </p:sp>
      <p:sp>
        <p:nvSpPr>
          <p:cNvPr id="7" name="Rectangle 5"/>
          <p:cNvSpPr>
            <a:spLocks noGrp="1" noChangeArrowheads="1"/>
          </p:cNvSpPr>
          <p:nvPr>
            <p:ph type="ftr" sz="quarter" idx="11"/>
          </p:nvPr>
        </p:nvSpPr>
        <p:spPr/>
        <p:txBody>
          <a:bodyPr/>
          <a:lstStyle>
            <a:lvl1pPr>
              <a:defRPr/>
            </a:lvl1pPr>
          </a:lstStyle>
          <a:p>
            <a:pPr>
              <a:defRPr/>
            </a:pPr>
            <a:endParaRPr lang="en-CA"/>
          </a:p>
        </p:txBody>
      </p:sp>
      <p:sp>
        <p:nvSpPr>
          <p:cNvPr id="8" name="Rectangle 6"/>
          <p:cNvSpPr>
            <a:spLocks noGrp="1" noChangeArrowheads="1"/>
          </p:cNvSpPr>
          <p:nvPr>
            <p:ph type="sldNum" sz="quarter" idx="12"/>
          </p:nvPr>
        </p:nvSpPr>
        <p:spPr/>
        <p:txBody>
          <a:bodyPr/>
          <a:lstStyle>
            <a:lvl1pPr>
              <a:defRPr/>
            </a:lvl1pPr>
          </a:lstStyle>
          <a:p>
            <a:pPr>
              <a:defRPr/>
            </a:pPr>
            <a:fld id="{F1D01373-3BA4-4B9E-82F1-0AAEFF0D16C8}" type="slidenum">
              <a:rPr lang="en-CA" altLang="en-US"/>
              <a:pPr>
                <a:defRPr/>
              </a:pPr>
              <a:t>‹#›</a:t>
            </a:fld>
            <a:endParaRPr lang="en-CA" altLang="en-US"/>
          </a:p>
        </p:txBody>
      </p:sp>
    </p:spTree>
    <p:extLst>
      <p:ext uri="{BB962C8B-B14F-4D97-AF65-F5344CB8AC3E}">
        <p14:creationId xmlns:p14="http://schemas.microsoft.com/office/powerpoint/2010/main" val="402018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16973DF3-A416-4705-8DB7-F6564221CB6D}" type="slidenum">
              <a:rPr lang="en-CA" altLang="en-US"/>
              <a:pPr>
                <a:defRPr/>
              </a:pPr>
              <a:t>‹#›</a:t>
            </a:fld>
            <a:endParaRPr lang="en-CA" altLang="en-US"/>
          </a:p>
        </p:txBody>
      </p:sp>
    </p:spTree>
    <p:extLst>
      <p:ext uri="{BB962C8B-B14F-4D97-AF65-F5344CB8AC3E}">
        <p14:creationId xmlns:p14="http://schemas.microsoft.com/office/powerpoint/2010/main" val="314958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817A272F-FE6C-4F31-91D8-1DCA2FE75B67}" type="slidenum">
              <a:rPr lang="en-CA" altLang="en-US"/>
              <a:pPr>
                <a:defRPr/>
              </a:pPr>
              <a:t>‹#›</a:t>
            </a:fld>
            <a:endParaRPr lang="en-CA" altLang="en-US"/>
          </a:p>
        </p:txBody>
      </p:sp>
    </p:spTree>
    <p:extLst>
      <p:ext uri="{BB962C8B-B14F-4D97-AF65-F5344CB8AC3E}">
        <p14:creationId xmlns:p14="http://schemas.microsoft.com/office/powerpoint/2010/main" val="272821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05D45283-064E-4078-ABD0-06B8D6699CA8}" type="slidenum">
              <a:rPr lang="en-CA" altLang="en-US"/>
              <a:pPr>
                <a:defRPr/>
              </a:pPr>
              <a:t>‹#›</a:t>
            </a:fld>
            <a:endParaRPr lang="en-CA" altLang="en-US"/>
          </a:p>
        </p:txBody>
      </p:sp>
    </p:spTree>
    <p:extLst>
      <p:ext uri="{BB962C8B-B14F-4D97-AF65-F5344CB8AC3E}">
        <p14:creationId xmlns:p14="http://schemas.microsoft.com/office/powerpoint/2010/main" val="27480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8B31359C-A49D-41A9-BF8C-A317230F601A}" type="slidenum">
              <a:rPr lang="en-CA" altLang="en-US"/>
              <a:pPr>
                <a:defRPr/>
              </a:pPr>
              <a:t>‹#›</a:t>
            </a:fld>
            <a:endParaRPr lang="en-CA" altLang="en-US"/>
          </a:p>
        </p:txBody>
      </p:sp>
    </p:spTree>
    <p:extLst>
      <p:ext uri="{BB962C8B-B14F-4D97-AF65-F5344CB8AC3E}">
        <p14:creationId xmlns:p14="http://schemas.microsoft.com/office/powerpoint/2010/main" val="72067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9CE4AC00-B167-4CFE-832C-DDC9035E6697}" type="slidenum">
              <a:rPr lang="en-CA" altLang="en-US"/>
              <a:pPr>
                <a:defRPr/>
              </a:pPr>
              <a:t>‹#›</a:t>
            </a:fld>
            <a:endParaRPr lang="en-CA" altLang="en-US"/>
          </a:p>
        </p:txBody>
      </p:sp>
    </p:spTree>
    <p:extLst>
      <p:ext uri="{BB962C8B-B14F-4D97-AF65-F5344CB8AC3E}">
        <p14:creationId xmlns:p14="http://schemas.microsoft.com/office/powerpoint/2010/main" val="239030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pPr>
              <a:defRPr/>
            </a:pPr>
            <a:fld id="{C37255AD-09D1-41B8-B71E-8AEDB9345CD3}" type="slidenum">
              <a:rPr lang="en-CA" altLang="en-US"/>
              <a:pPr>
                <a:defRPr/>
              </a:pPr>
              <a:t>‹#›</a:t>
            </a:fld>
            <a:endParaRPr lang="en-CA" altLang="en-US"/>
          </a:p>
        </p:txBody>
      </p:sp>
    </p:spTree>
    <p:extLst>
      <p:ext uri="{BB962C8B-B14F-4D97-AF65-F5344CB8AC3E}">
        <p14:creationId xmlns:p14="http://schemas.microsoft.com/office/powerpoint/2010/main" val="154482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pPr>
              <a:defRPr/>
            </a:pPr>
            <a:fld id="{7C74A1D6-6093-431A-88E4-BB3AD1957A0D}" type="slidenum">
              <a:rPr lang="en-CA" altLang="en-US"/>
              <a:pPr>
                <a:defRPr/>
              </a:pPr>
              <a:t>‹#›</a:t>
            </a:fld>
            <a:endParaRPr lang="en-CA" altLang="en-US"/>
          </a:p>
        </p:txBody>
      </p:sp>
    </p:spTree>
    <p:extLst>
      <p:ext uri="{BB962C8B-B14F-4D97-AF65-F5344CB8AC3E}">
        <p14:creationId xmlns:p14="http://schemas.microsoft.com/office/powerpoint/2010/main" val="209108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pPr>
              <a:defRPr/>
            </a:pPr>
            <a:fld id="{D4D55DC1-CF22-438D-838F-910EC71839AA}" type="slidenum">
              <a:rPr lang="en-CA" altLang="en-US"/>
              <a:pPr>
                <a:defRPr/>
              </a:pPr>
              <a:t>‹#›</a:t>
            </a:fld>
            <a:endParaRPr lang="en-CA" altLang="en-US"/>
          </a:p>
        </p:txBody>
      </p:sp>
    </p:spTree>
    <p:extLst>
      <p:ext uri="{BB962C8B-B14F-4D97-AF65-F5344CB8AC3E}">
        <p14:creationId xmlns:p14="http://schemas.microsoft.com/office/powerpoint/2010/main" val="339931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9F5D9CD8-17E7-4C57-B4BE-F27B61158CB9}" type="slidenum">
              <a:rPr lang="en-CA" altLang="en-US"/>
              <a:pPr>
                <a:defRPr/>
              </a:pPr>
              <a:t>‹#›</a:t>
            </a:fld>
            <a:endParaRPr lang="en-CA" altLang="en-US"/>
          </a:p>
        </p:txBody>
      </p:sp>
    </p:spTree>
    <p:extLst>
      <p:ext uri="{BB962C8B-B14F-4D97-AF65-F5344CB8AC3E}">
        <p14:creationId xmlns:p14="http://schemas.microsoft.com/office/powerpoint/2010/main" val="117102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E4FBA1EC-30C9-4890-8624-5C906FC26CAD}" type="slidenum">
              <a:rPr lang="en-CA" altLang="en-US"/>
              <a:pPr>
                <a:defRPr/>
              </a:pPr>
              <a:t>‹#›</a:t>
            </a:fld>
            <a:endParaRPr lang="en-CA" altLang="en-US"/>
          </a:p>
        </p:txBody>
      </p:sp>
    </p:spTree>
    <p:extLst>
      <p:ext uri="{BB962C8B-B14F-4D97-AF65-F5344CB8AC3E}">
        <p14:creationId xmlns:p14="http://schemas.microsoft.com/office/powerpoint/2010/main" val="213964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pitchFamily="34" charset="0"/>
                <a:cs typeface="Arial" pitchFamily="34" charset="0"/>
              </a:defRPr>
            </a:lvl1pPr>
          </a:lstStyle>
          <a:p>
            <a:pPr>
              <a:defRPr/>
            </a:pPr>
            <a:endParaRPr lang="en-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Arial" pitchFamily="34" charset="0"/>
              </a:defRPr>
            </a:lvl1pPr>
          </a:lstStyle>
          <a:p>
            <a:pPr>
              <a:defRPr/>
            </a:pPr>
            <a:endParaRPr lang="en-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2A66DD4-C68E-4671-80C5-198E8F4E9CE6}" type="slidenum">
              <a:rPr lang="en-CA" altLang="en-US"/>
              <a:pPr>
                <a:defRPr/>
              </a:pPr>
              <a:t>‹#›</a:t>
            </a:fld>
            <a:endParaRPr lang="en-CA" altLang="en-US"/>
          </a:p>
        </p:txBody>
      </p:sp>
      <p:pic>
        <p:nvPicPr>
          <p:cNvPr id="1031" name="Picture 7" descr="Powerpoint Slid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8839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9"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venir LT 45 Book" pitchFamily="18" charset="0"/>
          <a:cs typeface="Arial" pitchFamily="34" charset="0"/>
        </a:defRPr>
      </a:lvl2pPr>
      <a:lvl3pPr algn="ctr" rtl="0" eaLnBrk="0" fontAlgn="base" hangingPunct="0">
        <a:spcBef>
          <a:spcPct val="0"/>
        </a:spcBef>
        <a:spcAft>
          <a:spcPct val="0"/>
        </a:spcAft>
        <a:defRPr sz="4400">
          <a:solidFill>
            <a:schemeClr val="tx2"/>
          </a:solidFill>
          <a:latin typeface="Avenir LT 45 Book" pitchFamily="18" charset="0"/>
          <a:cs typeface="Arial" pitchFamily="34" charset="0"/>
        </a:defRPr>
      </a:lvl3pPr>
      <a:lvl4pPr algn="ctr" rtl="0" eaLnBrk="0" fontAlgn="base" hangingPunct="0">
        <a:spcBef>
          <a:spcPct val="0"/>
        </a:spcBef>
        <a:spcAft>
          <a:spcPct val="0"/>
        </a:spcAft>
        <a:defRPr sz="4400">
          <a:solidFill>
            <a:schemeClr val="tx2"/>
          </a:solidFill>
          <a:latin typeface="Avenir LT 45 Book" pitchFamily="18" charset="0"/>
          <a:cs typeface="Arial" pitchFamily="34" charset="0"/>
        </a:defRPr>
      </a:lvl4pPr>
      <a:lvl5pPr algn="ctr" rtl="0" eaLnBrk="0" fontAlgn="base" hangingPunct="0">
        <a:spcBef>
          <a:spcPct val="0"/>
        </a:spcBef>
        <a:spcAft>
          <a:spcPct val="0"/>
        </a:spcAft>
        <a:defRPr sz="4400">
          <a:solidFill>
            <a:schemeClr val="tx2"/>
          </a:solidFill>
          <a:latin typeface="Avenir LT 45 Book" pitchFamily="18" charset="0"/>
          <a:cs typeface="Arial" pitchFamily="34" charset="0"/>
        </a:defRPr>
      </a:lvl5pPr>
      <a:lvl6pPr marL="457200" algn="ctr" rtl="0" fontAlgn="base">
        <a:spcBef>
          <a:spcPct val="0"/>
        </a:spcBef>
        <a:spcAft>
          <a:spcPct val="0"/>
        </a:spcAft>
        <a:defRPr sz="4400">
          <a:solidFill>
            <a:schemeClr val="tx2"/>
          </a:solidFill>
          <a:latin typeface="Avenir LT 45 Book" pitchFamily="18" charset="0"/>
          <a:cs typeface="Arial" pitchFamily="34" charset="0"/>
        </a:defRPr>
      </a:lvl6pPr>
      <a:lvl7pPr marL="914400" algn="ctr" rtl="0" fontAlgn="base">
        <a:spcBef>
          <a:spcPct val="0"/>
        </a:spcBef>
        <a:spcAft>
          <a:spcPct val="0"/>
        </a:spcAft>
        <a:defRPr sz="4400">
          <a:solidFill>
            <a:schemeClr val="tx2"/>
          </a:solidFill>
          <a:latin typeface="Avenir LT 45 Book" pitchFamily="18" charset="0"/>
          <a:cs typeface="Arial" pitchFamily="34" charset="0"/>
        </a:defRPr>
      </a:lvl7pPr>
      <a:lvl8pPr marL="1371600" algn="ctr" rtl="0" fontAlgn="base">
        <a:spcBef>
          <a:spcPct val="0"/>
        </a:spcBef>
        <a:spcAft>
          <a:spcPct val="0"/>
        </a:spcAft>
        <a:defRPr sz="4400">
          <a:solidFill>
            <a:schemeClr val="tx2"/>
          </a:solidFill>
          <a:latin typeface="Avenir LT 45 Book" pitchFamily="18" charset="0"/>
          <a:cs typeface="Arial" pitchFamily="34" charset="0"/>
        </a:defRPr>
      </a:lvl8pPr>
      <a:lvl9pPr marL="1828800" algn="ctr" rtl="0" fontAlgn="base">
        <a:spcBef>
          <a:spcPct val="0"/>
        </a:spcBef>
        <a:spcAft>
          <a:spcPct val="0"/>
        </a:spcAft>
        <a:defRPr sz="4400">
          <a:solidFill>
            <a:schemeClr val="tx2"/>
          </a:solidFill>
          <a:latin typeface="Avenir LT 45 Book"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chart" Target="../charts/chart3.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nccdh.ca/resources/entry/cracking-the-nut-of-health-equity" TargetMode="External"/><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https://www.odph.ca/centsles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www.odph.ca/upload/membership/document/2016-09/food-insecurity-infographic-sept2016.pdf" TargetMode="External"/><Relationship Id="rId3" Type="http://schemas.openxmlformats.org/officeDocument/2006/relationships/slideLayout" Target="../slideLayouts/slideLayout2.xml"/><Relationship Id="rId7" Type="http://schemas.openxmlformats.org/officeDocument/2006/relationships/hyperlink" Target="https://www.odph.ca/upload/membership/document/2016-02/position-statement-2015-final.pdf"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nwhu.on.ca/ourservices/HealthyLiving/Pages/Community-Food-Programs.aspx" TargetMode="External"/><Relationship Id="rId5" Type="http://schemas.openxmlformats.org/officeDocument/2006/relationships/hyperlink" Target="https://www.nwhu.on.ca/ourservices/HealthyLiving/Documents/NWHU-cost%20of%20eating%202017.pdf" TargetMode="External"/><Relationship Id="rId10"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hyperlink" Target="http://decentworkandhealth.org/"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proof.utoronto.ca/resources/fact-sheet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proof.utoronto.ca/resources/proof-annual-reports/" TargetMode="External"/><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hart" Target="../charts/chart1.xml"/><Relationship Id="rId5" Type="http://schemas.openxmlformats.org/officeDocument/2006/relationships/hyperlink" Target="http://proof.utoronto.ca/"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5265746"/>
      </p:ext>
    </p:extLst>
  </p:cSld>
  <p:clrMapOvr>
    <a:masterClrMapping/>
  </p:clrMapOvr>
  <p:transition spd="slow" advTm="6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395288" y="836613"/>
            <a:ext cx="8229600" cy="4525962"/>
          </a:xfrm>
        </p:spPr>
        <p:txBody>
          <a:bodyPr/>
          <a:lstStyle/>
          <a:p>
            <a:pPr marL="0" indent="0">
              <a:buFontTx/>
              <a:buNone/>
            </a:pPr>
            <a:endParaRPr lang="en-US" altLang="en-US" sz="4000" smtClean="0">
              <a:latin typeface="Calibri Light" panose="020F0302020204030204" pitchFamily="34" charset="0"/>
            </a:endParaRPr>
          </a:p>
          <a:p>
            <a:pPr marL="0" indent="0" algn="ctr">
              <a:buFontTx/>
              <a:buNone/>
            </a:pPr>
            <a:r>
              <a:rPr lang="en-US" altLang="en-US" sz="4000" smtClean="0">
                <a:latin typeface="Calibri Light" panose="020F0302020204030204" pitchFamily="34" charset="0"/>
              </a:rPr>
              <a:t>3,900 people living in NWO </a:t>
            </a:r>
          </a:p>
          <a:p>
            <a:pPr marL="0" indent="0" algn="ctr">
              <a:buFontTx/>
              <a:buNone/>
            </a:pPr>
            <a:r>
              <a:rPr lang="en-US" altLang="en-US" sz="4000" smtClean="0">
                <a:latin typeface="Calibri Light" panose="020F0302020204030204" pitchFamily="34" charset="0"/>
              </a:rPr>
              <a:t>are food insecure. </a:t>
            </a:r>
          </a:p>
        </p:txBody>
      </p:sp>
      <p:pic>
        <p:nvPicPr>
          <p:cNvPr id="225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325" y="3546475"/>
            <a:ext cx="2805113"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5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hape 366"/>
          <p:cNvSpPr>
            <a:spLocks noGrp="1"/>
          </p:cNvSpPr>
          <p:nvPr>
            <p:ph type="title" idx="4294967295"/>
          </p:nvPr>
        </p:nvSpPr>
        <p:spPr>
          <a:xfrm>
            <a:off x="539750" y="333375"/>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US" altLang="en-US" smtClean="0">
                <a:latin typeface="Calibri" panose="020F0502020204030204" pitchFamily="34" charset="0"/>
                <a:sym typeface="Calibri" panose="020F0502020204030204" pitchFamily="34" charset="0"/>
              </a:rPr>
              <a:t>Relationship between</a:t>
            </a:r>
            <a:br>
              <a:rPr lang="en-US" altLang="en-US" smtClean="0">
                <a:latin typeface="Calibri" panose="020F0502020204030204" pitchFamily="34" charset="0"/>
                <a:sym typeface="Calibri" panose="020F0502020204030204" pitchFamily="34" charset="0"/>
              </a:rPr>
            </a:br>
            <a:r>
              <a:rPr lang="en-US" altLang="en-US" smtClean="0">
                <a:latin typeface="Calibri" panose="020F0502020204030204" pitchFamily="34" charset="0"/>
                <a:sym typeface="Calibri" panose="020F0502020204030204" pitchFamily="34" charset="0"/>
              </a:rPr>
              <a:t>food insecurity and health</a:t>
            </a:r>
            <a:endParaRPr lang="en-CA" altLang="en-US" smtClean="0">
              <a:latin typeface="Calibri" panose="020F0502020204030204" pitchFamily="34" charset="0"/>
              <a:sym typeface="Calibri" panose="020F0502020204030204" pitchFamily="34" charset="0"/>
            </a:endParaRPr>
          </a:p>
        </p:txBody>
      </p:sp>
      <p:sp>
        <p:nvSpPr>
          <p:cNvPr id="367" name="Shape 367"/>
          <p:cNvSpPr txBox="1">
            <a:spLocks noGrp="1"/>
          </p:cNvSpPr>
          <p:nvPr>
            <p:ph type="body" idx="4294967295"/>
          </p:nvPr>
        </p:nvSpPr>
        <p:spPr>
          <a:xfrm>
            <a:off x="666750" y="1844675"/>
            <a:ext cx="7632700" cy="4105275"/>
          </a:xfrm>
        </p:spPr>
        <p:txBody>
          <a:bodyPr tIns="45700" bIns="45700">
            <a:noAutofit/>
          </a:bodyPr>
          <a:lstStyle/>
          <a:p>
            <a:pPr marL="228600" indent="-228600" eaLnBrk="1" fontAlgn="auto" hangingPunct="1">
              <a:lnSpc>
                <a:spcPct val="90000"/>
              </a:lnSpc>
              <a:spcBef>
                <a:spcPts val="1000"/>
              </a:spcBef>
              <a:spcAft>
                <a:spcPts val="0"/>
              </a:spcAft>
              <a:buClr>
                <a:srgbClr val="000000"/>
              </a:buClr>
              <a:buSzPct val="100000"/>
              <a:buFont typeface="Arial"/>
              <a:buChar char="•"/>
              <a:defRPr/>
            </a:pPr>
            <a:r>
              <a:rPr lang="en-CA" sz="2800" dirty="0" smtClean="0">
                <a:latin typeface="Calibri Light" panose="020F0302020204030204" pitchFamily="34" charset="0"/>
                <a:ea typeface="Calibri"/>
                <a:cs typeface="Calibri"/>
                <a:sym typeface="Calibri"/>
              </a:rPr>
              <a:t>Health and </a:t>
            </a:r>
            <a:r>
              <a:rPr lang="en-CA" sz="2800" dirty="0">
                <a:latin typeface="Calibri Light" panose="020F0302020204030204" pitchFamily="34" charset="0"/>
                <a:ea typeface="Calibri"/>
                <a:cs typeface="Calibri"/>
                <a:sym typeface="Calibri"/>
              </a:rPr>
              <a:t>well-being are </a:t>
            </a:r>
            <a:r>
              <a:rPr lang="en-CA" sz="2800" dirty="0" smtClean="0">
                <a:latin typeface="Calibri Light" panose="020F0302020204030204" pitchFamily="34" charset="0"/>
                <a:ea typeface="Calibri"/>
                <a:cs typeface="Calibri"/>
                <a:sym typeface="Calibri"/>
              </a:rPr>
              <a:t>closely </a:t>
            </a:r>
            <a:r>
              <a:rPr lang="en-CA" sz="2800" dirty="0">
                <a:latin typeface="Calibri Light" panose="020F0302020204030204" pitchFamily="34" charset="0"/>
                <a:ea typeface="Calibri"/>
                <a:cs typeface="Calibri"/>
                <a:sym typeface="Calibri"/>
              </a:rPr>
              <a:t>linked to household food security</a:t>
            </a:r>
          </a:p>
          <a:p>
            <a:pPr marL="228600" indent="-228600" eaLnBrk="1" fontAlgn="auto" hangingPunct="1">
              <a:lnSpc>
                <a:spcPct val="90000"/>
              </a:lnSpc>
              <a:spcBef>
                <a:spcPts val="1000"/>
              </a:spcBef>
              <a:spcAft>
                <a:spcPts val="0"/>
              </a:spcAft>
              <a:buClr>
                <a:srgbClr val="000000"/>
              </a:buClr>
              <a:buSzPct val="100000"/>
              <a:buFont typeface="Arial"/>
              <a:buChar char="•"/>
              <a:defRPr/>
            </a:pPr>
            <a:r>
              <a:rPr lang="en-CA" sz="2800" dirty="0">
                <a:latin typeface="Calibri Light" panose="020F0302020204030204" pitchFamily="34" charset="0"/>
                <a:ea typeface="Calibri"/>
                <a:cs typeface="Calibri"/>
                <a:sym typeface="Calibri"/>
              </a:rPr>
              <a:t>Food insecurity </a:t>
            </a:r>
            <a:r>
              <a:rPr lang="en-CA" sz="2800" dirty="0" smtClean="0">
                <a:latin typeface="Calibri Light" panose="020F0302020204030204" pitchFamily="34" charset="0"/>
                <a:ea typeface="Calibri"/>
                <a:cs typeface="Calibri"/>
                <a:sym typeface="Calibri"/>
              </a:rPr>
              <a:t>can be </a:t>
            </a:r>
            <a:r>
              <a:rPr lang="en-CA" sz="2800" dirty="0">
                <a:latin typeface="Calibri Light" panose="020F0302020204030204" pitchFamily="34" charset="0"/>
                <a:ea typeface="Calibri"/>
                <a:cs typeface="Calibri"/>
                <a:sym typeface="Calibri"/>
              </a:rPr>
              <a:t>both an outcome and cause of poor health</a:t>
            </a:r>
          </a:p>
          <a:p>
            <a:pPr marL="228600" indent="-228600" eaLnBrk="1" fontAlgn="auto" hangingPunct="1">
              <a:lnSpc>
                <a:spcPct val="90000"/>
              </a:lnSpc>
              <a:spcBef>
                <a:spcPts val="1000"/>
              </a:spcBef>
              <a:spcAft>
                <a:spcPts val="0"/>
              </a:spcAft>
              <a:buClr>
                <a:srgbClr val="000000"/>
              </a:buClr>
              <a:buSzPct val="100000"/>
              <a:buFont typeface="Arial"/>
              <a:buChar char="•"/>
              <a:defRPr/>
            </a:pPr>
            <a:endParaRPr lang="en-CA" sz="2800" dirty="0" smtClean="0">
              <a:latin typeface="Calibri Light" panose="020F0302020204030204" pitchFamily="34" charset="0"/>
              <a:ea typeface="Calibri"/>
              <a:cs typeface="Calibri"/>
              <a:sym typeface="Calibri"/>
            </a:endParaRPr>
          </a:p>
          <a:p>
            <a:pPr marL="0" indent="0" eaLnBrk="1" fontAlgn="auto" hangingPunct="1">
              <a:lnSpc>
                <a:spcPct val="90000"/>
              </a:lnSpc>
              <a:spcBef>
                <a:spcPts val="1000"/>
              </a:spcBef>
              <a:spcAft>
                <a:spcPts val="0"/>
              </a:spcAft>
              <a:buClr>
                <a:srgbClr val="000000"/>
              </a:buClr>
              <a:buSzPct val="100000"/>
              <a:buFontTx/>
              <a:buNone/>
              <a:defRPr/>
            </a:pPr>
            <a:endParaRPr lang="en-CA" sz="2800" dirty="0" smtClean="0">
              <a:latin typeface="Calibri Light" panose="020F0302020204030204" pitchFamily="34" charset="0"/>
              <a:ea typeface="Calibri"/>
              <a:cs typeface="Calibri"/>
              <a:sym typeface="Calibri"/>
            </a:endParaRPr>
          </a:p>
          <a:p>
            <a:pPr marL="228600" indent="-228600" eaLnBrk="1" fontAlgn="auto" hangingPunct="1">
              <a:lnSpc>
                <a:spcPct val="90000"/>
              </a:lnSpc>
              <a:spcBef>
                <a:spcPts val="1000"/>
              </a:spcBef>
              <a:spcAft>
                <a:spcPts val="0"/>
              </a:spcAft>
              <a:buClr>
                <a:srgbClr val="000000"/>
              </a:buClr>
              <a:buSzPct val="100000"/>
              <a:buFont typeface="Arial"/>
              <a:buChar char="•"/>
              <a:defRPr/>
            </a:pPr>
            <a:r>
              <a:rPr lang="en-CA" sz="2800" dirty="0" smtClean="0">
                <a:latin typeface="Calibri Light" panose="020F0302020204030204" pitchFamily="34" charset="0"/>
                <a:ea typeface="Calibri"/>
                <a:cs typeface="Calibri"/>
                <a:sym typeface="Calibri"/>
              </a:rPr>
              <a:t>High odds of becoming a high-cost user of health care</a:t>
            </a:r>
            <a:endParaRPr sz="2800" dirty="0">
              <a:solidFill>
                <a:schemeClr val="dk1"/>
              </a:solidFill>
              <a:latin typeface="Calibri Light" panose="020F0302020204030204" pitchFamily="34" charset="0"/>
              <a:ea typeface="Calibri"/>
              <a:cs typeface="Calibri"/>
              <a:sym typeface="Calibri"/>
            </a:endParaRPr>
          </a:p>
          <a:p>
            <a:pPr marL="228600" indent="-228600" eaLnBrk="1" fontAlgn="auto" hangingPunct="1">
              <a:lnSpc>
                <a:spcPct val="90000"/>
              </a:lnSpc>
              <a:spcBef>
                <a:spcPts val="1000"/>
              </a:spcBef>
              <a:spcAft>
                <a:spcPts val="0"/>
              </a:spcAft>
              <a:buClr>
                <a:schemeClr val="dk1"/>
              </a:buClr>
              <a:buSzPct val="100000"/>
              <a:buFont typeface="Arial"/>
              <a:buNone/>
              <a:defRPr/>
            </a:pPr>
            <a:endParaRPr sz="2800" dirty="0">
              <a:solidFill>
                <a:schemeClr val="dk1"/>
              </a:solidFill>
              <a:latin typeface="Calibri Light" panose="020F0302020204030204" pitchFamily="34" charset="0"/>
              <a:ea typeface="Calibri"/>
              <a:cs typeface="Calibri"/>
              <a:sym typeface="Calibri"/>
            </a:endParaRPr>
          </a:p>
        </p:txBody>
      </p:sp>
      <p:graphicFrame>
        <p:nvGraphicFramePr>
          <p:cNvPr id="4" name="Diagram 3"/>
          <p:cNvGraphicFramePr/>
          <p:nvPr/>
        </p:nvGraphicFramePr>
        <p:xfrm>
          <a:off x="3851920" y="3141265"/>
          <a:ext cx="2232248" cy="1512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spd="slow" advTm="6493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hape 352"/>
          <p:cNvSpPr>
            <a:spLocks noGrp="1"/>
          </p:cNvSpPr>
          <p:nvPr>
            <p:ph type="title" idx="4294967295"/>
          </p:nvPr>
        </p:nvSpPr>
        <p:spPr>
          <a:xfrm>
            <a:off x="611188" y="404813"/>
            <a:ext cx="7886700" cy="1325562"/>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How is food insecurity relevant to public health practice? </a:t>
            </a:r>
          </a:p>
        </p:txBody>
      </p:sp>
      <p:sp>
        <p:nvSpPr>
          <p:cNvPr id="25603" name="Shape 353"/>
          <p:cNvSpPr>
            <a:spLocks noGrp="1"/>
          </p:cNvSpPr>
          <p:nvPr>
            <p:ph type="body" idx="4294967295"/>
          </p:nvPr>
        </p:nvSpPr>
        <p:spPr>
          <a:xfrm>
            <a:off x="611188" y="2060575"/>
            <a:ext cx="7886700" cy="3744913"/>
          </a:xfrm>
        </p:spPr>
        <p:txBody>
          <a:bodyPr tIns="45700" bIns="45700"/>
          <a:lstStyle/>
          <a:p>
            <a:pPr marL="228600" indent="-228600" eaLnBrk="1" hangingPunct="1">
              <a:lnSpc>
                <a:spcPct val="90000"/>
              </a:lnSpc>
              <a:spcBef>
                <a:spcPts val="1000"/>
              </a:spcBef>
              <a:spcAft>
                <a:spcPts val="600"/>
              </a:spcAft>
              <a:buClr>
                <a:srgbClr val="000000"/>
              </a:buClr>
            </a:pPr>
            <a:r>
              <a:rPr lang="en-CA" altLang="en-US" sz="2800" smtClean="0">
                <a:latin typeface="Calibri Light" panose="020F0302020204030204" pitchFamily="34" charset="0"/>
                <a:sym typeface="Calibri" panose="020F0502020204030204" pitchFamily="34" charset="0"/>
              </a:rPr>
              <a:t>Application of Nutritious Food Basket data</a:t>
            </a:r>
          </a:p>
          <a:p>
            <a:pPr marL="228600" indent="-228600" eaLnBrk="1" hangingPunct="1">
              <a:lnSpc>
                <a:spcPct val="90000"/>
              </a:lnSpc>
              <a:spcBef>
                <a:spcPts val="1000"/>
              </a:spcBef>
              <a:spcAft>
                <a:spcPts val="600"/>
              </a:spcAft>
              <a:buClr>
                <a:srgbClr val="000000"/>
              </a:buClr>
            </a:pPr>
            <a:r>
              <a:rPr lang="en-US" altLang="en-US" sz="2800" smtClean="0">
                <a:latin typeface="Calibri Light" panose="020F0302020204030204" pitchFamily="34" charset="0"/>
                <a:sym typeface="Calibri" panose="020F0502020204030204" pitchFamily="34" charset="0"/>
              </a:rPr>
              <a:t>Determinants of health and reducing health inequities</a:t>
            </a:r>
          </a:p>
          <a:p>
            <a:pPr marL="228600" indent="-228600" eaLnBrk="1" hangingPunct="1">
              <a:lnSpc>
                <a:spcPct val="90000"/>
              </a:lnSpc>
              <a:spcBef>
                <a:spcPts val="1000"/>
              </a:spcBef>
              <a:buClr>
                <a:srgbClr val="000000"/>
              </a:buClr>
            </a:pPr>
            <a:endParaRPr lang="en-US" altLang="en-US" sz="2800" smtClean="0">
              <a:latin typeface="Calibri Light" panose="020F0302020204030204" pitchFamily="34" charset="0"/>
              <a:sym typeface="Calibri" panose="020F0502020204030204" pitchFamily="34" charset="0"/>
            </a:endParaRPr>
          </a:p>
          <a:p>
            <a:pPr marL="228600" indent="-228600" eaLnBrk="1" hangingPunct="1">
              <a:lnSpc>
                <a:spcPct val="90000"/>
              </a:lnSpc>
              <a:spcBef>
                <a:spcPts val="1000"/>
              </a:spcBef>
              <a:buClr>
                <a:srgbClr val="000000"/>
              </a:buClr>
            </a:pPr>
            <a:endParaRPr lang="en-CA" altLang="en-US" sz="2800" smtClean="0">
              <a:latin typeface="Calibri Light" panose="020F0302020204030204" pitchFamily="34" charset="0"/>
              <a:sym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0375638"/>
      </p:ext>
    </p:extLst>
  </p:cSld>
  <p:clrMapOvr>
    <a:masterClrMapping/>
  </p:clrMapOvr>
  <p:transition spd="slow" advTm="7417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mtClean="0">
                <a:latin typeface="Calibri" panose="020F0502020204030204" pitchFamily="34" charset="0"/>
              </a:rPr>
              <a:t>What is the NFB Survey? </a:t>
            </a:r>
          </a:p>
        </p:txBody>
      </p:sp>
      <p:sp>
        <p:nvSpPr>
          <p:cNvPr id="19459" name="Rectangle 3"/>
          <p:cNvSpPr>
            <a:spLocks noGrp="1" noChangeArrowheads="1"/>
          </p:cNvSpPr>
          <p:nvPr>
            <p:ph idx="1"/>
          </p:nvPr>
        </p:nvSpPr>
        <p:spPr>
          <a:xfrm>
            <a:off x="468313" y="1484313"/>
            <a:ext cx="6480175" cy="4525962"/>
          </a:xfrm>
        </p:spPr>
        <p:txBody>
          <a:bodyPr/>
          <a:lstStyle/>
          <a:p>
            <a:pPr eaLnBrk="1" hangingPunct="1">
              <a:spcBef>
                <a:spcPts val="600"/>
              </a:spcBef>
              <a:defRPr/>
            </a:pPr>
            <a:r>
              <a:rPr lang="en-US" altLang="en-US" dirty="0" smtClean="0">
                <a:latin typeface="Calibri Light" panose="020F0302020204030204" pitchFamily="34" charset="0"/>
              </a:rPr>
              <a:t>Food costing tool </a:t>
            </a:r>
            <a:endParaRPr lang="en-US" altLang="en-US" dirty="0">
              <a:latin typeface="Calibri Light" panose="020F0302020204030204" pitchFamily="34" charset="0"/>
            </a:endParaRPr>
          </a:p>
          <a:p>
            <a:pPr lvl="1" eaLnBrk="1" hangingPunct="1">
              <a:spcBef>
                <a:spcPts val="600"/>
              </a:spcBef>
              <a:defRPr/>
            </a:pPr>
            <a:r>
              <a:rPr lang="en-US" altLang="en-US" dirty="0" smtClean="0">
                <a:latin typeface="Calibri Light" panose="020F0302020204030204" pitchFamily="34" charset="0"/>
              </a:rPr>
              <a:t>provides average food cost estimates for KRRDs/Province</a:t>
            </a:r>
          </a:p>
          <a:p>
            <a:pPr lvl="1" eaLnBrk="1" hangingPunct="1">
              <a:spcBef>
                <a:spcPts val="600"/>
              </a:spcBef>
              <a:defRPr/>
            </a:pPr>
            <a:endParaRPr lang="en-US" altLang="en-US" dirty="0" smtClean="0">
              <a:latin typeface="Calibri Light" panose="020F0302020204030204" pitchFamily="34" charset="0"/>
            </a:endParaRPr>
          </a:p>
          <a:p>
            <a:pPr eaLnBrk="1" hangingPunct="1">
              <a:spcBef>
                <a:spcPts val="600"/>
              </a:spcBef>
              <a:defRPr/>
            </a:pPr>
            <a:r>
              <a:rPr lang="en-US" altLang="en-US" dirty="0" smtClean="0">
                <a:latin typeface="Calibri Light" panose="020F0302020204030204" pitchFamily="34" charset="0"/>
              </a:rPr>
              <a:t>List of </a:t>
            </a:r>
            <a:r>
              <a:rPr lang="en-US" altLang="en-US" b="1" dirty="0" smtClean="0">
                <a:latin typeface="Calibri Light" panose="020F0302020204030204" pitchFamily="34" charset="0"/>
              </a:rPr>
              <a:t>67 </a:t>
            </a:r>
            <a:r>
              <a:rPr lang="en-US" altLang="en-US" dirty="0" smtClean="0">
                <a:latin typeface="Calibri Light" panose="020F0302020204030204" pitchFamily="34" charset="0"/>
              </a:rPr>
              <a:t>basic foods</a:t>
            </a:r>
          </a:p>
          <a:p>
            <a:pPr lvl="1" eaLnBrk="1" hangingPunct="1">
              <a:spcBef>
                <a:spcPts val="600"/>
              </a:spcBef>
              <a:defRPr/>
            </a:pPr>
            <a:r>
              <a:rPr lang="en-US" altLang="en-US" dirty="0">
                <a:latin typeface="Calibri Light" panose="020F0302020204030204" pitchFamily="34" charset="0"/>
              </a:rPr>
              <a:t>examples include: cheese, yogurt, bread, milk, fruit, vegetables, </a:t>
            </a:r>
            <a:endParaRPr lang="en-US" altLang="en-US" dirty="0" smtClean="0">
              <a:latin typeface="Calibri Light" panose="020F0302020204030204" pitchFamily="34" charset="0"/>
            </a:endParaRPr>
          </a:p>
          <a:p>
            <a:pPr marL="457200" lvl="1" indent="0" eaLnBrk="1" hangingPunct="1">
              <a:spcBef>
                <a:spcPts val="600"/>
              </a:spcBef>
              <a:buFontTx/>
              <a:buNone/>
              <a:defRPr/>
            </a:pPr>
            <a:r>
              <a:rPr lang="en-US" altLang="en-US" dirty="0">
                <a:latin typeface="Calibri Light" panose="020F0302020204030204" pitchFamily="34" charset="0"/>
              </a:rPr>
              <a:t> </a:t>
            </a:r>
            <a:r>
              <a:rPr lang="en-US" altLang="en-US" dirty="0" smtClean="0">
                <a:latin typeface="Calibri Light" panose="020F0302020204030204" pitchFamily="34" charset="0"/>
              </a:rPr>
              <a:t>   meats</a:t>
            </a:r>
            <a:r>
              <a:rPr lang="en-US" altLang="en-US" dirty="0">
                <a:latin typeface="Calibri Light" panose="020F0302020204030204" pitchFamily="34" charset="0"/>
              </a:rPr>
              <a:t>, peanut butter </a:t>
            </a:r>
            <a:endParaRPr lang="en-US" altLang="en-US" dirty="0" smtClean="0">
              <a:latin typeface="Calibri Light" panose="020F0302020204030204" pitchFamily="34" charset="0"/>
            </a:endParaRPr>
          </a:p>
          <a:p>
            <a:pPr marL="457200" lvl="1" indent="0" eaLnBrk="1" hangingPunct="1">
              <a:spcBef>
                <a:spcPts val="600"/>
              </a:spcBef>
              <a:buFontTx/>
              <a:buNone/>
              <a:defRPr/>
            </a:pPr>
            <a:endParaRPr lang="en-US" altLang="en-US" sz="1000" dirty="0" smtClean="0"/>
          </a:p>
        </p:txBody>
      </p:sp>
      <p:pic>
        <p:nvPicPr>
          <p:cNvPr id="2765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69970">
            <a:off x="6765925" y="1411288"/>
            <a:ext cx="15462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1338891"/>
      </p:ext>
    </p:extLst>
  </p:cSld>
  <p:clrMapOvr>
    <a:masterClrMapping/>
  </p:clrMapOvr>
  <p:transition spd="slow" advTm="118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CA" altLang="en-US" sz="3600" smtClean="0">
                <a:latin typeface="Calibri Light" panose="020F0302020204030204" pitchFamily="34" charset="0"/>
              </a:rPr>
              <a:t>First Nations vs. Non First Nations Communities (2015)</a:t>
            </a:r>
          </a:p>
        </p:txBody>
      </p:sp>
      <p:graphicFrame>
        <p:nvGraphicFramePr>
          <p:cNvPr id="3" name="Content Placeholder 5"/>
          <p:cNvGraphicFramePr>
            <a:graphicFrameLocks noGrp="1"/>
          </p:cNvGraphicFramePr>
          <p:nvPr>
            <p:ph idx="1"/>
            <p:extLst>
              <p:ext uri="{D42A27DB-BD31-4B8C-83A1-F6EECF244321}">
                <p14:modId xmlns:p14="http://schemas.microsoft.com/office/powerpoint/2010/main" val="294908057"/>
              </p:ext>
            </p:extLst>
          </p:nvPr>
        </p:nvGraphicFramePr>
        <p:xfrm>
          <a:off x="457200" y="1319560"/>
          <a:ext cx="8229600" cy="4525963"/>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8321734"/>
      </p:ext>
    </p:extLst>
  </p:cSld>
  <p:clrMapOvr>
    <a:masterClrMapping/>
  </p:clrMapOvr>
  <p:transition spd="slow" advTm="114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latin typeface="Calibri" panose="020F0502020204030204" pitchFamily="34" charset="0"/>
              </a:rPr>
              <a:t>Why does the cost of </a:t>
            </a:r>
            <a:br>
              <a:rPr lang="en-US" altLang="en-US" smtClean="0">
                <a:latin typeface="Calibri" panose="020F0502020204030204" pitchFamily="34" charset="0"/>
              </a:rPr>
            </a:br>
            <a:r>
              <a:rPr lang="en-US" altLang="en-US" smtClean="0">
                <a:latin typeface="Calibri" panose="020F0502020204030204" pitchFamily="34" charset="0"/>
              </a:rPr>
              <a:t>FOOD matter?</a:t>
            </a:r>
          </a:p>
        </p:txBody>
      </p:sp>
      <p:sp>
        <p:nvSpPr>
          <p:cNvPr id="3" name="Content Placeholder 2"/>
          <p:cNvSpPr>
            <a:spLocks noGrp="1"/>
          </p:cNvSpPr>
          <p:nvPr>
            <p:ph idx="1"/>
          </p:nvPr>
        </p:nvSpPr>
        <p:spPr>
          <a:xfrm>
            <a:off x="468313" y="1628775"/>
            <a:ext cx="8280400" cy="4525963"/>
          </a:xfrm>
        </p:spPr>
        <p:txBody>
          <a:bodyPr/>
          <a:lstStyle/>
          <a:p>
            <a:pPr>
              <a:defRPr/>
            </a:pPr>
            <a:r>
              <a:rPr lang="en-US" sz="2800" dirty="0" smtClean="0">
                <a:solidFill>
                  <a:srgbClr val="000000"/>
                </a:solidFill>
                <a:latin typeface="Calibri Light" panose="020F0302020204030204" pitchFamily="34" charset="0"/>
              </a:rPr>
              <a:t>People </a:t>
            </a:r>
            <a:r>
              <a:rPr lang="en-US" sz="2800" dirty="0">
                <a:solidFill>
                  <a:srgbClr val="000000"/>
                </a:solidFill>
                <a:latin typeface="Calibri Light" panose="020F0302020204030204" pitchFamily="34" charset="0"/>
              </a:rPr>
              <a:t>are forced to cut into their food budget to pay for other living expenses. </a:t>
            </a:r>
            <a:endParaRPr lang="en-US" sz="2800" dirty="0" smtClean="0">
              <a:solidFill>
                <a:srgbClr val="000000"/>
              </a:solidFill>
              <a:latin typeface="Calibri Light" panose="020F0302020204030204" pitchFamily="34" charset="0"/>
            </a:endParaRPr>
          </a:p>
          <a:p>
            <a:pPr marL="0" indent="0">
              <a:buFontTx/>
              <a:buNone/>
              <a:defRPr/>
            </a:pPr>
            <a:endParaRPr lang="en-US" sz="800" dirty="0">
              <a:latin typeface="Calibri Light" panose="020F0302020204030204" pitchFamily="34" charset="0"/>
            </a:endParaRPr>
          </a:p>
          <a:p>
            <a:pPr lvl="1">
              <a:defRPr/>
            </a:pPr>
            <a:r>
              <a:rPr lang="en-US" sz="2400" dirty="0" smtClean="0">
                <a:latin typeface="Calibri Light" panose="020F0302020204030204" pitchFamily="34" charset="0"/>
              </a:rPr>
              <a:t>Heat/hydro</a:t>
            </a:r>
            <a:endParaRPr lang="en-US" sz="2400" dirty="0">
              <a:latin typeface="Calibri Light" panose="020F0302020204030204" pitchFamily="34" charset="0"/>
            </a:endParaRPr>
          </a:p>
          <a:p>
            <a:pPr lvl="1">
              <a:defRPr/>
            </a:pPr>
            <a:r>
              <a:rPr lang="en-US" sz="2400" dirty="0" smtClean="0">
                <a:latin typeface="Calibri Light" panose="020F0302020204030204" pitchFamily="34" charset="0"/>
              </a:rPr>
              <a:t>Transportation, car maintenance and gas</a:t>
            </a:r>
          </a:p>
          <a:p>
            <a:pPr lvl="1">
              <a:defRPr/>
            </a:pPr>
            <a:r>
              <a:rPr lang="en-US" sz="2400" dirty="0" smtClean="0">
                <a:latin typeface="Calibri Light" panose="020F0302020204030204" pitchFamily="34" charset="0"/>
              </a:rPr>
              <a:t>Child care </a:t>
            </a:r>
          </a:p>
          <a:p>
            <a:pPr lvl="1">
              <a:defRPr/>
            </a:pPr>
            <a:r>
              <a:rPr lang="en-US" sz="2400" dirty="0" smtClean="0">
                <a:latin typeface="Calibri Light" panose="020F0302020204030204" pitchFamily="34" charset="0"/>
              </a:rPr>
              <a:t>Phone </a:t>
            </a:r>
            <a:endParaRPr lang="en-US" sz="2400" dirty="0">
              <a:latin typeface="Calibri Light" panose="020F0302020204030204" pitchFamily="34" charset="0"/>
            </a:endParaRPr>
          </a:p>
          <a:p>
            <a:pPr lvl="1">
              <a:defRPr/>
            </a:pPr>
            <a:r>
              <a:rPr lang="en-US" sz="2400" dirty="0" smtClean="0">
                <a:latin typeface="Calibri Light" panose="020F0302020204030204" pitchFamily="34" charset="0"/>
              </a:rPr>
              <a:t>Clothing </a:t>
            </a:r>
            <a:endParaRPr lang="en-US" sz="2400" dirty="0">
              <a:latin typeface="Calibri Light" panose="020F0302020204030204" pitchFamily="34" charset="0"/>
            </a:endParaRPr>
          </a:p>
          <a:p>
            <a:pPr lvl="1">
              <a:defRPr/>
            </a:pPr>
            <a:r>
              <a:rPr lang="en-US" sz="2400" dirty="0" smtClean="0">
                <a:latin typeface="Calibri Light" panose="020F0302020204030204" pitchFamily="34" charset="0"/>
              </a:rPr>
              <a:t>Eye and dental care </a:t>
            </a:r>
          </a:p>
          <a:p>
            <a:pPr lvl="1">
              <a:defRPr/>
            </a:pPr>
            <a:r>
              <a:rPr lang="en-US" sz="2400" dirty="0" smtClean="0">
                <a:latin typeface="Calibri Light" panose="020F0302020204030204" pitchFamily="34" charset="0"/>
              </a:rPr>
              <a:t>School supplies </a:t>
            </a:r>
            <a:endParaRPr lang="en-US" sz="2400" dirty="0">
              <a:latin typeface="Calibri Light" panose="020F0302020204030204" pitchFamily="34" charset="0"/>
            </a:endParaRPr>
          </a:p>
        </p:txBody>
      </p:sp>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3890963"/>
            <a:ext cx="176212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231687"/>
      </p:ext>
    </p:extLst>
  </p:cSld>
  <p:clrMapOvr>
    <a:masterClrMapping/>
  </p:clrMapOvr>
  <p:transition spd="slow" advTm="60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5"/>
          <p:cNvGraphicFramePr>
            <a:graphicFrameLocks noGrp="1"/>
          </p:cNvGraphicFramePr>
          <p:nvPr>
            <p:ph idx="1"/>
          </p:nvPr>
        </p:nvGraphicFramePr>
        <p:xfrm>
          <a:off x="173038" y="577850"/>
          <a:ext cx="8647112" cy="4867275"/>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p:cNvSpPr>
            <a:spLocks noChangeArrowheads="1"/>
          </p:cNvSpPr>
          <p:nvPr/>
        </p:nvSpPr>
        <p:spPr bwMode="auto">
          <a:xfrm>
            <a:off x="1093788" y="5121275"/>
            <a:ext cx="10128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a:spcBef>
                <a:spcPct val="0"/>
              </a:spcBef>
              <a:buFontTx/>
              <a:buNone/>
            </a:pPr>
            <a:r>
              <a:rPr lang="pt-PT" altLang="en-US" sz="7200">
                <a:latin typeface="Arial" panose="020B0604020202020204" pitchFamily="34" charset="0"/>
                <a:sym typeface="Webdings" panose="05030102010509060703" pitchFamily="18" charset="2"/>
              </a:rPr>
              <a:t></a:t>
            </a:r>
          </a:p>
        </p:txBody>
      </p:sp>
      <p:sp>
        <p:nvSpPr>
          <p:cNvPr id="8" name="Rectangle 7"/>
          <p:cNvSpPr>
            <a:spLocks noChangeArrowheads="1"/>
          </p:cNvSpPr>
          <p:nvPr/>
        </p:nvSpPr>
        <p:spPr bwMode="auto">
          <a:xfrm>
            <a:off x="2117725" y="5126038"/>
            <a:ext cx="10128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a:spcBef>
                <a:spcPct val="0"/>
              </a:spcBef>
              <a:buFontTx/>
              <a:buNone/>
            </a:pPr>
            <a:r>
              <a:rPr lang="pt-PT" altLang="en-US" sz="7200">
                <a:latin typeface="Arial" panose="020B0604020202020204" pitchFamily="34" charset="0"/>
                <a:sym typeface="Webdings" panose="05030102010509060703" pitchFamily="18" charset="2"/>
              </a:rPr>
              <a:t></a:t>
            </a:r>
          </a:p>
        </p:txBody>
      </p:sp>
      <p:sp>
        <p:nvSpPr>
          <p:cNvPr id="9" name="Rectangle 8">
            <a:extLst>
              <a:ext uri="{FF2B5EF4-FFF2-40B4-BE49-F238E27FC236}"/>
            </a:extLst>
          </p:cNvPr>
          <p:cNvSpPr/>
          <p:nvPr/>
        </p:nvSpPr>
        <p:spPr>
          <a:xfrm>
            <a:off x="4559300" y="5273675"/>
            <a:ext cx="1030288" cy="1108075"/>
          </a:xfrm>
          <a:prstGeom prst="rect">
            <a:avLst/>
          </a:prstGeom>
        </p:spPr>
        <p:txBody>
          <a:bodyPr wrap="none">
            <a:spAutoFit/>
          </a:bodyPr>
          <a:lstStyle/>
          <a:p>
            <a:pPr>
              <a:defRPr/>
            </a:pPr>
            <a:r>
              <a:rPr lang="pt-PT" sz="6600" kern="500" spc="-8" dirty="0">
                <a:sym typeface="Webdings" panose="05030102010509060703" pitchFamily="18" charset="2"/>
              </a:rPr>
              <a:t></a:t>
            </a:r>
            <a:endParaRPr lang="pt-PT" sz="6600" dirty="0"/>
          </a:p>
        </p:txBody>
      </p:sp>
      <p:sp>
        <p:nvSpPr>
          <p:cNvPr id="10" name="Rectangle 9"/>
          <p:cNvSpPr>
            <a:spLocks noChangeArrowheads="1"/>
          </p:cNvSpPr>
          <p:nvPr/>
        </p:nvSpPr>
        <p:spPr bwMode="auto">
          <a:xfrm>
            <a:off x="5451475" y="5229225"/>
            <a:ext cx="876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spcBef>
                <a:spcPct val="0"/>
              </a:spcBef>
              <a:buFontTx/>
              <a:buNone/>
            </a:pPr>
            <a:r>
              <a:rPr lang="pt-PT" altLang="en-US" sz="6600">
                <a:latin typeface="Arial" panose="020B0604020202020204" pitchFamily="34" charset="0"/>
                <a:sym typeface="Webdings" panose="05030102010509060703" pitchFamily="18" charset="2"/>
              </a:rPr>
              <a:t></a:t>
            </a:r>
            <a:endParaRPr lang="en-CA" altLang="en-US" sz="6600">
              <a:latin typeface="Arial" panose="020B0604020202020204" pitchFamily="34" charset="0"/>
            </a:endParaRPr>
          </a:p>
        </p:txBody>
      </p:sp>
      <p:sp>
        <p:nvSpPr>
          <p:cNvPr id="11" name="Rectangle 10">
            <a:extLst>
              <a:ext uri="{FF2B5EF4-FFF2-40B4-BE49-F238E27FC236}"/>
            </a:extLst>
          </p:cNvPr>
          <p:cNvSpPr/>
          <p:nvPr/>
        </p:nvSpPr>
        <p:spPr>
          <a:xfrm>
            <a:off x="4316413" y="5273675"/>
            <a:ext cx="1030287" cy="1108075"/>
          </a:xfrm>
          <a:prstGeom prst="rect">
            <a:avLst/>
          </a:prstGeom>
        </p:spPr>
        <p:txBody>
          <a:bodyPr wrap="none">
            <a:spAutoFit/>
          </a:bodyPr>
          <a:lstStyle/>
          <a:p>
            <a:pPr>
              <a:defRPr/>
            </a:pPr>
            <a:r>
              <a:rPr lang="pt-PT" sz="6600" kern="500" spc="-8" dirty="0">
                <a:sym typeface="Webdings" panose="05030102010509060703" pitchFamily="18" charset="2"/>
              </a:rPr>
              <a:t></a:t>
            </a:r>
            <a:endParaRPr lang="pt-PT" sz="6600" dirty="0"/>
          </a:p>
        </p:txBody>
      </p:sp>
      <p:sp>
        <p:nvSpPr>
          <p:cNvPr id="13" name="Rectangle 12"/>
          <p:cNvSpPr>
            <a:spLocks noChangeArrowheads="1"/>
          </p:cNvSpPr>
          <p:nvPr/>
        </p:nvSpPr>
        <p:spPr bwMode="auto">
          <a:xfrm>
            <a:off x="7635875" y="5229225"/>
            <a:ext cx="8969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spcBef>
                <a:spcPct val="0"/>
              </a:spcBef>
              <a:buFontTx/>
              <a:buNone/>
            </a:pPr>
            <a:r>
              <a:rPr lang="pt-PT" altLang="en-US" sz="6600">
                <a:latin typeface="Arial" panose="020B0604020202020204" pitchFamily="34" charset="0"/>
                <a:sym typeface="Webdings" panose="05030102010509060703" pitchFamily="18" charset="2"/>
              </a:rPr>
              <a:t></a:t>
            </a:r>
            <a:endParaRPr lang="en-CA" altLang="en-US" sz="6600">
              <a:latin typeface="Arial" panose="020B0604020202020204" pitchFamily="34" charset="0"/>
            </a:endParaRPr>
          </a:p>
        </p:txBody>
      </p:sp>
      <p:sp>
        <p:nvSpPr>
          <p:cNvPr id="14" name="Rectangle 13"/>
          <p:cNvSpPr>
            <a:spLocks noChangeArrowheads="1"/>
          </p:cNvSpPr>
          <p:nvPr/>
        </p:nvSpPr>
        <p:spPr bwMode="auto">
          <a:xfrm>
            <a:off x="6543675" y="5207000"/>
            <a:ext cx="938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spcBef>
                <a:spcPct val="0"/>
              </a:spcBef>
              <a:buFontTx/>
              <a:buNone/>
            </a:pPr>
            <a:r>
              <a:rPr lang="pt-PT" altLang="en-US" sz="6600">
                <a:latin typeface="Arial" panose="020B0604020202020204" pitchFamily="34" charset="0"/>
                <a:sym typeface="Webdings" panose="05030102010509060703" pitchFamily="18" charset="2"/>
              </a:rPr>
              <a:t></a:t>
            </a:r>
            <a:endParaRPr lang="en-CA" altLang="en-US" sz="6600">
              <a:latin typeface="Arial" panose="020B0604020202020204" pitchFamily="34" charset="0"/>
            </a:endParaRPr>
          </a:p>
        </p:txBody>
      </p:sp>
      <p:sp>
        <p:nvSpPr>
          <p:cNvPr id="15" name="Rectangle 14"/>
          <p:cNvSpPr/>
          <p:nvPr/>
        </p:nvSpPr>
        <p:spPr>
          <a:xfrm>
            <a:off x="4211638" y="5207000"/>
            <a:ext cx="684212" cy="1108075"/>
          </a:xfrm>
          <a:prstGeom prst="rect">
            <a:avLst/>
          </a:prstGeom>
        </p:spPr>
        <p:txBody>
          <a:bodyPr>
            <a:spAutoFit/>
          </a:bodyPr>
          <a:lstStyle/>
          <a:p>
            <a:pPr algn="ctr">
              <a:defRPr/>
            </a:pPr>
            <a:r>
              <a:rPr lang="pt-PT" sz="6600" kern="500" spc="-8" dirty="0">
                <a:sym typeface="Webdings" panose="05030102010509060703" pitchFamily="18" charset="2"/>
              </a:rPr>
              <a:t></a:t>
            </a:r>
            <a:endParaRPr lang="en-CA" sz="6600" kern="500" spc="-8" dirty="0"/>
          </a:p>
        </p:txBody>
      </p:sp>
      <p:sp>
        <p:nvSpPr>
          <p:cNvPr id="16" name="Rectangle 15"/>
          <p:cNvSpPr>
            <a:spLocks noChangeArrowheads="1"/>
          </p:cNvSpPr>
          <p:nvPr/>
        </p:nvSpPr>
        <p:spPr bwMode="auto">
          <a:xfrm>
            <a:off x="3240088" y="5151438"/>
            <a:ext cx="1012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a:spcBef>
                <a:spcPct val="0"/>
              </a:spcBef>
              <a:buFontTx/>
              <a:buNone/>
            </a:pPr>
            <a:r>
              <a:rPr lang="pt-PT" altLang="en-US" sz="7200">
                <a:latin typeface="Arial" panose="020B0604020202020204" pitchFamily="34" charset="0"/>
                <a:sym typeface="Webdings" panose="05030102010509060703" pitchFamily="18" charset="2"/>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425768"/>
      </p:ext>
    </p:extLst>
  </p:cSld>
  <p:clrMapOvr>
    <a:masterClrMapping/>
  </p:clrMapOvr>
  <p:transition spd="slow" advTm="1696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7" grpId="0"/>
      <p:bldP spid="8" grpId="0"/>
      <p:bldP spid="9" grpId="0"/>
      <p:bldP spid="10" grpId="0"/>
      <p:bldP spid="11"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3284538"/>
            <a:ext cx="7772400" cy="1362075"/>
          </a:xfrm>
        </p:spPr>
        <p:txBody>
          <a:bodyPr/>
          <a:lstStyle/>
          <a:p>
            <a:pPr>
              <a:defRPr/>
            </a:pPr>
            <a:r>
              <a:rPr lang="en-CA" dirty="0" smtClean="0">
                <a:latin typeface="Calibri Light" panose="020F0302020204030204" pitchFamily="34" charset="0"/>
              </a:rPr>
              <a:t>Key Considerations</a:t>
            </a:r>
            <a:endParaRPr lang="en-CA" dirty="0">
              <a:latin typeface="Calibri Light" panose="020F030202020403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0320382"/>
      </p:ext>
    </p:extLst>
  </p:cSld>
  <p:clrMapOvr>
    <a:masterClrMapping/>
  </p:clrMapOvr>
  <p:transition spd="slow" advTm="76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407"/>
          <p:cNvSpPr>
            <a:spLocks noGrp="1"/>
          </p:cNvSpPr>
          <p:nvPr>
            <p:ph type="title" idx="4294967295"/>
          </p:nvPr>
        </p:nvSpPr>
        <p:spPr>
          <a:xfrm>
            <a:off x="611188" y="333375"/>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So-called “food security” programs</a:t>
            </a:r>
          </a:p>
        </p:txBody>
      </p:sp>
      <p:sp>
        <p:nvSpPr>
          <p:cNvPr id="37891" name="Shape 408"/>
          <p:cNvSpPr>
            <a:spLocks noGrp="1"/>
          </p:cNvSpPr>
          <p:nvPr>
            <p:ph type="body" idx="4294967295"/>
          </p:nvPr>
        </p:nvSpPr>
        <p:spPr>
          <a:xfrm>
            <a:off x="684213" y="1628775"/>
            <a:ext cx="5256212" cy="4032473"/>
          </a:xfrm>
        </p:spPr>
        <p:txBody>
          <a:bodyPr tIns="45700" bIns="45700"/>
          <a:lstStyle/>
          <a:p>
            <a:pPr marL="228600" indent="-228600" eaLnBrk="1" hangingPunct="1">
              <a:spcAft>
                <a:spcPts val="600"/>
              </a:spcAft>
              <a:buClr>
                <a:srgbClr val="000000"/>
              </a:buClr>
            </a:pPr>
            <a:r>
              <a:rPr lang="en-CA" altLang="en-US" sz="2000" b="1" dirty="0" smtClean="0">
                <a:latin typeface="Calibri Light" panose="020F0302020204030204" pitchFamily="34" charset="0"/>
                <a:sym typeface="Calibri" panose="020F0502020204030204" pitchFamily="34" charset="0"/>
              </a:rPr>
              <a:t>Food charity</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Food banks</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Community meals</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Student Nutrition Programs </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Coupons/vouchers</a:t>
            </a:r>
          </a:p>
          <a:p>
            <a:pPr marL="228600" indent="-228600" eaLnBrk="1" hangingPunct="1">
              <a:spcAft>
                <a:spcPts val="600"/>
              </a:spcAft>
              <a:buClr>
                <a:srgbClr val="000000"/>
              </a:buClr>
            </a:pPr>
            <a:r>
              <a:rPr lang="en-CA" altLang="en-US" sz="2000" b="1" dirty="0" smtClean="0">
                <a:latin typeface="Calibri Light" panose="020F0302020204030204" pitchFamily="34" charset="0"/>
                <a:sym typeface="Calibri" panose="020F0502020204030204" pitchFamily="34" charset="0"/>
              </a:rPr>
              <a:t>Community food programs</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Community gardens</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Collective kitchens</a:t>
            </a:r>
          </a:p>
          <a:p>
            <a:pPr marL="685800" lvl="1" indent="-228600" eaLnBrk="1" hangingPunct="1">
              <a:spcAft>
                <a:spcPts val="600"/>
              </a:spcAft>
              <a:buClr>
                <a:srgbClr val="000000"/>
              </a:buClr>
              <a:buFont typeface="Arial" panose="020B0604020202020204" pitchFamily="34" charset="0"/>
              <a:buChar char="•"/>
            </a:pPr>
            <a:r>
              <a:rPr lang="en-CA" altLang="en-US" sz="2000" dirty="0" smtClean="0">
                <a:latin typeface="Calibri Light" panose="020F0302020204030204" pitchFamily="34" charset="0"/>
                <a:sym typeface="Calibri" panose="020F0502020204030204" pitchFamily="34" charset="0"/>
              </a:rPr>
              <a:t>Good Food Boxes</a:t>
            </a:r>
          </a:p>
        </p:txBody>
      </p:sp>
      <p:pic>
        <p:nvPicPr>
          <p:cNvPr id="3789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985164"/>
            <a:ext cx="2666387" cy="166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1189634"/>
            <a:ext cx="2684040" cy="180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5054" y="4653136"/>
            <a:ext cx="2684041" cy="180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99910200"/>
      </p:ext>
    </p:extLst>
  </p:cSld>
  <p:clrMapOvr>
    <a:masterClrMapping/>
  </p:clrMapOvr>
  <p:transition spd="slow" advTm="13369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494"/>
          <p:cNvSpPr>
            <a:spLocks noGrp="1"/>
          </p:cNvSpPr>
          <p:nvPr>
            <p:ph type="title" idx="4294967295"/>
          </p:nvPr>
        </p:nvSpPr>
        <p:spPr>
          <a:xfrm>
            <a:off x="719138" y="101600"/>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Food banks...solving hunger?</a:t>
            </a:r>
          </a:p>
        </p:txBody>
      </p:sp>
      <p:sp>
        <p:nvSpPr>
          <p:cNvPr id="39939" name="Shape 495"/>
          <p:cNvSpPr>
            <a:spLocks noGrp="1"/>
          </p:cNvSpPr>
          <p:nvPr>
            <p:ph type="body" idx="4294967295"/>
          </p:nvPr>
        </p:nvSpPr>
        <p:spPr>
          <a:xfrm>
            <a:off x="611188" y="1412875"/>
            <a:ext cx="7886700" cy="4351338"/>
          </a:xfrm>
        </p:spPr>
        <p:txBody>
          <a:bodyPr tIns="45700" bIns="45700"/>
          <a:lstStyle/>
          <a:p>
            <a:pPr marL="228600" indent="-228600" eaLnBrk="1" hangingPunct="1">
              <a:lnSpc>
                <a:spcPct val="90000"/>
              </a:lnSpc>
              <a:spcBef>
                <a:spcPts val="1000"/>
              </a:spcBef>
              <a:buClr>
                <a:srgbClr val="000000"/>
              </a:buClr>
            </a:pPr>
            <a:endParaRPr lang="en-US" altLang="en-US" sz="2800" smtClean="0">
              <a:latin typeface="Calibri" panose="020F0502020204030204" pitchFamily="34" charset="0"/>
              <a:sym typeface="Calibri" panose="020F0502020204030204" pitchFamily="34" charset="0"/>
            </a:endParaRPr>
          </a:p>
          <a:p>
            <a:pPr marL="228600" indent="-228600" eaLnBrk="1" hangingPunct="1">
              <a:lnSpc>
                <a:spcPct val="90000"/>
              </a:lnSpc>
              <a:spcBef>
                <a:spcPts val="1000"/>
              </a:spcBef>
              <a:buClr>
                <a:srgbClr val="000000"/>
              </a:buClr>
            </a:pPr>
            <a:endParaRPr lang="en-US" altLang="en-US" sz="2800" smtClean="0">
              <a:latin typeface="Calibri" panose="020F0502020204030204" pitchFamily="34" charset="0"/>
              <a:sym typeface="Calibri" panose="020F0502020204030204" pitchFamily="34" charset="0"/>
            </a:endParaRPr>
          </a:p>
        </p:txBody>
      </p:sp>
      <p:pic>
        <p:nvPicPr>
          <p:cNvPr id="3994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427163"/>
            <a:ext cx="81661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1"/>
          <p:cNvSpPr txBox="1">
            <a:spLocks noChangeArrowheads="1"/>
          </p:cNvSpPr>
          <p:nvPr/>
        </p:nvSpPr>
        <p:spPr bwMode="auto">
          <a:xfrm>
            <a:off x="112713" y="3805238"/>
            <a:ext cx="8780462"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eaLnBrk="1" hangingPunct="1">
              <a:spcBef>
                <a:spcPct val="0"/>
              </a:spcBef>
            </a:pPr>
            <a:r>
              <a:rPr lang="en-CA" altLang="en-US" sz="2800">
                <a:solidFill>
                  <a:srgbClr val="000000"/>
                </a:solidFill>
                <a:latin typeface="Calibri Light" panose="020F0302020204030204" pitchFamily="34" charset="0"/>
                <a:sym typeface="Arial" panose="020B0604020202020204" pitchFamily="34" charset="0"/>
              </a:rPr>
              <a:t>False impression that people receive enough from food banks</a:t>
            </a:r>
          </a:p>
          <a:p>
            <a:pPr eaLnBrk="1" hangingPunct="1">
              <a:spcBef>
                <a:spcPct val="0"/>
              </a:spcBef>
            </a:pPr>
            <a:r>
              <a:rPr lang="en-CA" altLang="en-US" sz="2800">
                <a:solidFill>
                  <a:srgbClr val="000000"/>
                </a:solidFill>
                <a:latin typeface="Calibri Light" panose="020F0302020204030204" pitchFamily="34" charset="0"/>
                <a:sym typeface="Arial" panose="020B0604020202020204" pitchFamily="34" charset="0"/>
              </a:rPr>
              <a:t>Defines ‘hunger’ as the problem and charity as the solution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5797175"/>
      </p:ext>
    </p:extLst>
  </p:cSld>
  <p:clrMapOvr>
    <a:masterClrMapping/>
  </p:clrMapOvr>
  <p:transition spd="slow" advTm="6931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3" y="842963"/>
            <a:ext cx="8229600" cy="1143000"/>
          </a:xfrm>
        </p:spPr>
        <p:txBody>
          <a:bodyPr/>
          <a:lstStyle/>
          <a:p>
            <a:pPr eaLnBrk="1" hangingPunct="1">
              <a:defRPr/>
            </a:pPr>
            <a:r>
              <a:rPr lang="en-CA" altLang="en-US" sz="8800" dirty="0" smtClean="0">
                <a:solidFill>
                  <a:schemeClr val="tx1"/>
                </a:solidFill>
                <a:effectLst>
                  <a:outerShdw blurRad="38100" dist="38100" dir="2700000" algn="tl">
                    <a:srgbClr val="000000">
                      <a:alpha val="43137"/>
                    </a:srgbClr>
                  </a:outerShdw>
                </a:effectLst>
                <a:latin typeface="Calibri Light" panose="020F0302020204030204" pitchFamily="34" charset="0"/>
              </a:rPr>
              <a:t>Food</a:t>
            </a:r>
            <a:r>
              <a:rPr lang="en-CA" altLang="en-US" sz="7200" dirty="0" smtClean="0">
                <a:solidFill>
                  <a:schemeClr val="tx1"/>
                </a:solidFill>
                <a:effectLst>
                  <a:outerShdw blurRad="38100" dist="38100" dir="2700000" algn="tl">
                    <a:srgbClr val="000000">
                      <a:alpha val="43137"/>
                    </a:srgbClr>
                  </a:outerShdw>
                </a:effectLst>
                <a:latin typeface="Calibri Light" panose="020F0302020204030204" pitchFamily="34" charset="0"/>
              </a:rPr>
              <a:t> </a:t>
            </a:r>
            <a:r>
              <a:rPr lang="en-CA" altLang="en-US" sz="8800" dirty="0" smtClean="0">
                <a:solidFill>
                  <a:schemeClr val="tx1"/>
                </a:solidFill>
                <a:effectLst>
                  <a:outerShdw blurRad="38100" dist="38100" dir="2700000" algn="tl">
                    <a:srgbClr val="000000">
                      <a:alpha val="43137"/>
                    </a:srgbClr>
                  </a:outerShdw>
                </a:effectLst>
                <a:latin typeface="Calibri Light" panose="020F0302020204030204" pitchFamily="34" charset="0"/>
              </a:rPr>
              <a:t>Insecurity</a:t>
            </a:r>
            <a:endParaRPr lang="en-CA" altLang="en-US" sz="7200" dirty="0" smtClean="0">
              <a:solidFill>
                <a:schemeClr val="tx1"/>
              </a:solidFill>
              <a:effectLst>
                <a:outerShdw blurRad="38100" dist="38100" dir="2700000" algn="tl">
                  <a:srgbClr val="000000">
                    <a:alpha val="43137"/>
                  </a:srgbClr>
                </a:outerShdw>
              </a:effectLst>
              <a:latin typeface="Calibri Light" panose="020F0302020204030204" pitchFamily="34" charset="0"/>
            </a:endParaRPr>
          </a:p>
        </p:txBody>
      </p:sp>
      <p:sp>
        <p:nvSpPr>
          <p:cNvPr id="6147" name="Rectangle 3"/>
          <p:cNvSpPr>
            <a:spLocks noGrp="1" noChangeArrowheads="1"/>
          </p:cNvSpPr>
          <p:nvPr>
            <p:ph type="body" idx="1"/>
          </p:nvPr>
        </p:nvSpPr>
        <p:spPr>
          <a:xfrm>
            <a:off x="468313" y="4149725"/>
            <a:ext cx="8229600" cy="1223963"/>
          </a:xfrm>
        </p:spPr>
        <p:txBody>
          <a:bodyPr/>
          <a:lstStyle/>
          <a:p>
            <a:pPr eaLnBrk="1" hangingPunct="1">
              <a:buFontTx/>
              <a:buNone/>
            </a:pPr>
            <a:endParaRPr lang="en-CA" altLang="en-US" sz="2000" smtClean="0">
              <a:latin typeface="Calibri" panose="020F0502020204030204" pitchFamily="34" charset="0"/>
            </a:endParaRPr>
          </a:p>
          <a:p>
            <a:pPr eaLnBrk="1" hangingPunct="1">
              <a:buFontTx/>
              <a:buNone/>
            </a:pPr>
            <a:r>
              <a:rPr lang="en-CA" altLang="en-US" sz="2800" smtClean="0">
                <a:latin typeface="Calibri" panose="020F0502020204030204" pitchFamily="34" charset="0"/>
              </a:rPr>
              <a:t>2018</a:t>
            </a:r>
          </a:p>
          <a:p>
            <a:pPr eaLnBrk="1" hangingPunct="1">
              <a:buFontTx/>
              <a:buNone/>
            </a:pPr>
            <a:r>
              <a:rPr lang="en-CA" altLang="en-US" sz="2800" smtClean="0">
                <a:latin typeface="Calibri" panose="020F0502020204030204" pitchFamily="34" charset="0"/>
              </a:rPr>
              <a:t>Julie Slack, MSc, RD &amp; Chelsea Socholotuk, RD</a:t>
            </a:r>
          </a:p>
          <a:p>
            <a:pPr eaLnBrk="1" hangingPunct="1">
              <a:buFontTx/>
              <a:buNone/>
            </a:pPr>
            <a:r>
              <a:rPr lang="en-CA" altLang="en-US" sz="2000" smtClean="0">
                <a:latin typeface="Calibri" panose="020F0502020204030204" pitchFamily="34" charset="0"/>
              </a:rPr>
              <a:t> </a:t>
            </a:r>
          </a:p>
        </p:txBody>
      </p:sp>
      <p:pic>
        <p:nvPicPr>
          <p:cNvPr id="614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247900"/>
            <a:ext cx="25717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7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hape 435"/>
          <p:cNvSpPr>
            <a:spLocks noGrp="1"/>
          </p:cNvSpPr>
          <p:nvPr>
            <p:ph type="title" idx="4294967295"/>
          </p:nvPr>
        </p:nvSpPr>
        <p:spPr>
          <a:xfrm>
            <a:off x="635000" y="333375"/>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Food charity:</a:t>
            </a:r>
          </a:p>
        </p:txBody>
      </p:sp>
      <p:sp>
        <p:nvSpPr>
          <p:cNvPr id="50179" name="Shape 436"/>
          <p:cNvSpPr>
            <a:spLocks noGrp="1"/>
          </p:cNvSpPr>
          <p:nvPr>
            <p:ph type="body" idx="4294967295"/>
          </p:nvPr>
        </p:nvSpPr>
        <p:spPr>
          <a:xfrm>
            <a:off x="468313" y="1484313"/>
            <a:ext cx="5972175" cy="4105275"/>
          </a:xfrm>
        </p:spPr>
        <p:txBody>
          <a:bodyPr tIns="45700" bIns="45700"/>
          <a:lstStyle/>
          <a:p>
            <a:pPr marL="0" indent="0" eaLnBrk="1" hangingPunct="1">
              <a:lnSpc>
                <a:spcPct val="90000"/>
              </a:lnSpc>
              <a:spcBef>
                <a:spcPts val="1000"/>
              </a:spcBef>
              <a:buClr>
                <a:srgbClr val="000000"/>
              </a:buClr>
              <a:buFontTx/>
              <a:buNone/>
              <a:defRPr/>
            </a:pPr>
            <a:r>
              <a:rPr lang="en-CA" altLang="en-US" sz="2000" b="1" dirty="0" smtClean="0">
                <a:latin typeface="Calibri" panose="020F0502020204030204" pitchFamily="34" charset="0"/>
                <a:sym typeface="Calibri" panose="020F0502020204030204" pitchFamily="34" charset="0"/>
              </a:rPr>
              <a:t>An ineffective response to food insecurity</a:t>
            </a:r>
          </a:p>
          <a:p>
            <a:pPr marL="457200" indent="-457200" eaLnBrk="1" hangingPunct="1">
              <a:lnSpc>
                <a:spcPct val="90000"/>
              </a:lnSpc>
              <a:spcBef>
                <a:spcPts val="1000"/>
              </a:spcBef>
              <a:buClr>
                <a:srgbClr val="000000"/>
              </a:buClr>
              <a:defRPr/>
            </a:pPr>
            <a:r>
              <a:rPr lang="en-US" altLang="en-US" sz="2000" dirty="0" smtClean="0">
                <a:latin typeface="Calibri Light" panose="020F0302020204030204" pitchFamily="34" charset="0"/>
                <a:sym typeface="Calibri" panose="020F0502020204030204" pitchFamily="34" charset="0"/>
              </a:rPr>
              <a:t>Food insecurity requires a paradigm shift from an individual/household problem to a </a:t>
            </a:r>
            <a:r>
              <a:rPr lang="en-US" altLang="en-US" sz="2000" b="1" dirty="0" smtClean="0">
                <a:latin typeface="Calibri Light" panose="020F0302020204030204" pitchFamily="34" charset="0"/>
                <a:sym typeface="Calibri" panose="020F0502020204030204" pitchFamily="34" charset="0"/>
              </a:rPr>
              <a:t>system problem that requires intervention with public policy</a:t>
            </a:r>
            <a:endParaRPr lang="en-US" altLang="en-US" sz="2000" dirty="0" smtClean="0">
              <a:latin typeface="Calibri Light" panose="020F0302020204030204" pitchFamily="34" charset="0"/>
              <a:sym typeface="Calibri" panose="020F0502020204030204" pitchFamily="34" charset="0"/>
            </a:endParaRPr>
          </a:p>
          <a:p>
            <a:pPr marL="457200" indent="-457200" eaLnBrk="1" hangingPunct="1">
              <a:lnSpc>
                <a:spcPct val="90000"/>
              </a:lnSpc>
              <a:spcBef>
                <a:spcPts val="1000"/>
              </a:spcBef>
              <a:buClr>
                <a:srgbClr val="000000"/>
              </a:buClr>
              <a:defRPr/>
            </a:pPr>
            <a:r>
              <a:rPr lang="en-US" altLang="en-US" sz="2000" dirty="0" smtClean="0">
                <a:latin typeface="Calibri Light" panose="020F0302020204030204" pitchFamily="34" charset="0"/>
                <a:sym typeface="Calibri" panose="020F0502020204030204" pitchFamily="34" charset="0"/>
              </a:rPr>
              <a:t>Social justice issue: the right to food</a:t>
            </a:r>
          </a:p>
          <a:p>
            <a:pPr marL="457200" indent="-457200" eaLnBrk="1" hangingPunct="1">
              <a:lnSpc>
                <a:spcPct val="90000"/>
              </a:lnSpc>
              <a:spcBef>
                <a:spcPts val="1000"/>
              </a:spcBef>
              <a:buClr>
                <a:srgbClr val="000000"/>
              </a:buClr>
              <a:defRPr/>
            </a:pPr>
            <a:endParaRPr lang="en-US" altLang="en-US" sz="1000" b="1" dirty="0" smtClean="0">
              <a:latin typeface="Calibri Light" panose="020F0302020204030204" pitchFamily="34" charset="0"/>
              <a:sym typeface="Calibri" panose="020F0502020204030204" pitchFamily="34" charset="0"/>
            </a:endParaRPr>
          </a:p>
          <a:p>
            <a:pPr marL="0" indent="0" eaLnBrk="1" fontAlgn="auto" hangingPunct="1">
              <a:spcBef>
                <a:spcPts val="0"/>
              </a:spcBef>
              <a:spcAft>
                <a:spcPts val="600"/>
              </a:spcAft>
              <a:buFontTx/>
              <a:buNone/>
              <a:defRPr/>
            </a:pPr>
            <a:r>
              <a:rPr lang="en-CA" altLang="en-US" sz="2000" b="1" dirty="0">
                <a:latin typeface="Calibri" panose="020F0502020204030204" pitchFamily="34" charset="0"/>
                <a:sym typeface="Calibri" panose="020F0502020204030204" pitchFamily="34" charset="0"/>
              </a:rPr>
              <a:t>A counterproductive response to food insecurity</a:t>
            </a:r>
          </a:p>
          <a:p>
            <a:pPr marL="457200" indent="-457200" eaLnBrk="1" fontAlgn="auto" hangingPunct="1">
              <a:spcBef>
                <a:spcPts val="0"/>
              </a:spcBef>
              <a:spcAft>
                <a:spcPts val="600"/>
              </a:spcAft>
              <a:buFont typeface="Arial" panose="020B0604020202020204" pitchFamily="34" charset="0"/>
              <a:buChar char="•"/>
              <a:defRPr/>
            </a:pPr>
            <a:r>
              <a:rPr lang="en-US" sz="2000" dirty="0">
                <a:solidFill>
                  <a:prstClr val="black"/>
                </a:solidFill>
                <a:latin typeface="Calibri Light" panose="020F0302020204030204" pitchFamily="34" charset="0"/>
                <a:sym typeface="Arial"/>
              </a:rPr>
              <a:t>From a systems-level perspective, the existence of food banks creates the illusion that food insecurity is being taken care of in the </a:t>
            </a:r>
            <a:r>
              <a:rPr lang="en-US" sz="2000" dirty="0" smtClean="0">
                <a:solidFill>
                  <a:prstClr val="black"/>
                </a:solidFill>
                <a:latin typeface="Calibri Light" panose="020F0302020204030204" pitchFamily="34" charset="0"/>
                <a:sym typeface="Arial"/>
              </a:rPr>
              <a:t>community</a:t>
            </a:r>
            <a:endParaRPr lang="en-US" sz="2000" dirty="0">
              <a:solidFill>
                <a:prstClr val="black"/>
              </a:solidFill>
              <a:latin typeface="Calibri Light" panose="020F0302020204030204" pitchFamily="34" charset="0"/>
              <a:sym typeface="Arial"/>
            </a:endParaRPr>
          </a:p>
          <a:p>
            <a:pPr marL="457200" indent="-457200" eaLnBrk="1" fontAlgn="auto" hangingPunct="1">
              <a:spcBef>
                <a:spcPts val="0"/>
              </a:spcBef>
              <a:spcAft>
                <a:spcPts val="0"/>
              </a:spcAft>
              <a:buFont typeface="Arial" panose="020B0604020202020204" pitchFamily="34" charset="0"/>
              <a:buChar char="•"/>
              <a:defRPr/>
            </a:pPr>
            <a:r>
              <a:rPr lang="en-US" sz="2000" dirty="0">
                <a:solidFill>
                  <a:prstClr val="black"/>
                </a:solidFill>
                <a:latin typeface="Calibri Light" panose="020F0302020204030204" pitchFamily="34" charset="0"/>
                <a:sym typeface="Arial"/>
              </a:rPr>
              <a:t>Allows the government to neglect its obligation to ensure income security for all Canadians </a:t>
            </a:r>
            <a:r>
              <a:rPr lang="en-US" altLang="en-US" sz="2800" dirty="0" smtClean="0">
                <a:latin typeface="Calibri Light" panose="020F0302020204030204" pitchFamily="34" charset="0"/>
                <a:sym typeface="Calibri" panose="020F0502020204030204" pitchFamily="34" charset="0"/>
              </a:rPr>
              <a:t/>
            </a:r>
            <a:br>
              <a:rPr lang="en-US" altLang="en-US" sz="2800" dirty="0" smtClean="0">
                <a:latin typeface="Calibri Light" panose="020F0302020204030204" pitchFamily="34" charset="0"/>
                <a:sym typeface="Calibri" panose="020F0502020204030204" pitchFamily="34" charset="0"/>
              </a:rPr>
            </a:br>
            <a:r>
              <a:rPr lang="en-US" altLang="en-US" sz="2800" dirty="0" smtClean="0">
                <a:latin typeface="Calibri Light" panose="020F0302020204030204" pitchFamily="34" charset="0"/>
                <a:sym typeface="Calibri" panose="020F0502020204030204" pitchFamily="34" charset="0"/>
              </a:rPr>
              <a:t/>
            </a:r>
            <a:br>
              <a:rPr lang="en-US" altLang="en-US" sz="2800" dirty="0" smtClean="0">
                <a:latin typeface="Calibri Light" panose="020F0302020204030204" pitchFamily="34" charset="0"/>
                <a:sym typeface="Calibri" panose="020F0502020204030204" pitchFamily="34" charset="0"/>
              </a:rPr>
            </a:br>
            <a:endParaRPr lang="en-US" altLang="en-US" sz="2800" dirty="0" smtClean="0">
              <a:latin typeface="Calibri Light" panose="020F0302020204030204" pitchFamily="34" charset="0"/>
              <a:sym typeface="Calibri" panose="020F0502020204030204" pitchFamily="34" charset="0"/>
            </a:endParaRPr>
          </a:p>
        </p:txBody>
      </p:sp>
      <p:pic>
        <p:nvPicPr>
          <p:cNvPr id="4198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7175" y="1658938"/>
            <a:ext cx="2198688"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648454"/>
      </p:ext>
    </p:extLst>
  </p:cSld>
  <p:clrMapOvr>
    <a:masterClrMapping/>
  </p:clrMapOvr>
  <p:transition spd="slow" advTm="123698">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Shape 454"/>
          <p:cNvSpPr>
            <a:spLocks noGrp="1"/>
          </p:cNvSpPr>
          <p:nvPr>
            <p:ph type="title" idx="4294967295"/>
          </p:nvPr>
        </p:nvSpPr>
        <p:spPr>
          <a:xfrm>
            <a:off x="498475" y="169863"/>
            <a:ext cx="7886700" cy="1325562"/>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What is the solution?</a:t>
            </a:r>
          </a:p>
        </p:txBody>
      </p:sp>
      <p:sp>
        <p:nvSpPr>
          <p:cNvPr id="44035" name="Shape 455"/>
          <p:cNvSpPr>
            <a:spLocks noGrp="1"/>
          </p:cNvSpPr>
          <p:nvPr>
            <p:ph type="body" idx="4294967295"/>
          </p:nvPr>
        </p:nvSpPr>
        <p:spPr>
          <a:xfrm>
            <a:off x="611188" y="1557338"/>
            <a:ext cx="7886700" cy="4351337"/>
          </a:xfrm>
        </p:spPr>
        <p:txBody>
          <a:bodyPr tIns="45700" bIns="45700"/>
          <a:lstStyle/>
          <a:p>
            <a:pPr marL="228600" indent="-228600" eaLnBrk="1" hangingPunct="1">
              <a:lnSpc>
                <a:spcPct val="90000"/>
              </a:lnSpc>
              <a:spcBef>
                <a:spcPts val="1000"/>
              </a:spcBef>
              <a:buClr>
                <a:srgbClr val="000000"/>
              </a:buClr>
            </a:pPr>
            <a:endParaRPr lang="en-US" altLang="en-US" sz="2800" smtClean="0">
              <a:latin typeface="Calibri" panose="020F0502020204030204" pitchFamily="34" charset="0"/>
              <a:sym typeface="Calibri" panose="020F0502020204030204" pitchFamily="34" charset="0"/>
            </a:endParaRPr>
          </a:p>
          <a:p>
            <a:pPr marL="228600" indent="-228600" eaLnBrk="1" hangingPunct="1">
              <a:lnSpc>
                <a:spcPct val="90000"/>
              </a:lnSpc>
              <a:spcBef>
                <a:spcPts val="1000"/>
              </a:spcBef>
              <a:buClr>
                <a:srgbClr val="000000"/>
              </a:buClr>
            </a:pPr>
            <a:endParaRPr lang="en-US" altLang="en-US" sz="2800" smtClean="0">
              <a:latin typeface="Calibri" panose="020F0502020204030204" pitchFamily="34" charset="0"/>
              <a:sym typeface="Calibri" panose="020F0502020204030204" pitchFamily="34" charset="0"/>
            </a:endParaRPr>
          </a:p>
        </p:txBody>
      </p:sp>
      <p:sp>
        <p:nvSpPr>
          <p:cNvPr id="2" name="TextBox 1"/>
          <p:cNvSpPr txBox="1"/>
          <p:nvPr/>
        </p:nvSpPr>
        <p:spPr>
          <a:xfrm>
            <a:off x="468313" y="1693863"/>
            <a:ext cx="4791075" cy="3108325"/>
          </a:xfrm>
          <a:prstGeom prst="rect">
            <a:avLst/>
          </a:prstGeom>
          <a:noFill/>
        </p:spPr>
        <p:txBody>
          <a:bodyPr>
            <a:spAutoFit/>
          </a:bodyPr>
          <a:lstStyle/>
          <a:p>
            <a:pPr marL="457200" indent="-457200" eaLnBrk="1" fontAlgn="auto" hangingPunct="1">
              <a:spcBef>
                <a:spcPts val="0"/>
              </a:spcBef>
              <a:spcAft>
                <a:spcPts val="0"/>
              </a:spcAft>
              <a:buFont typeface="Arial" panose="020B0604020202020204" pitchFamily="34" charset="0"/>
              <a:buChar char="•"/>
              <a:defRPr/>
            </a:pPr>
            <a:r>
              <a:rPr lang="en-US" altLang="en-US" sz="2800" kern="0" dirty="0">
                <a:latin typeface="Calibri Light" panose="020F0302020204030204" pitchFamily="34" charset="0"/>
                <a:ea typeface="Arial"/>
                <a:cs typeface="Arial"/>
                <a:sym typeface="Arial"/>
              </a:rPr>
              <a:t>Build social and political movement – “nutcracker effect”</a:t>
            </a:r>
          </a:p>
          <a:p>
            <a:pPr marL="457200" indent="-457200" eaLnBrk="1" fontAlgn="auto" hangingPunct="1">
              <a:spcBef>
                <a:spcPts val="0"/>
              </a:spcBef>
              <a:spcAft>
                <a:spcPts val="0"/>
              </a:spcAft>
              <a:buFont typeface="Arial" panose="020B0604020202020204" pitchFamily="34" charset="0"/>
              <a:buChar char="•"/>
              <a:defRPr/>
            </a:pPr>
            <a:r>
              <a:rPr lang="en-US" altLang="en-US" sz="2800" kern="0" dirty="0">
                <a:latin typeface="Calibri Light" panose="020F0302020204030204" pitchFamily="34" charset="0"/>
                <a:ea typeface="Arial"/>
                <a:cs typeface="Arial"/>
                <a:sym typeface="Arial"/>
              </a:rPr>
              <a:t>Raise awareness, educate</a:t>
            </a:r>
          </a:p>
          <a:p>
            <a:pPr marL="457200" indent="-457200" eaLnBrk="1" fontAlgn="auto" hangingPunct="1">
              <a:spcBef>
                <a:spcPts val="0"/>
              </a:spcBef>
              <a:spcAft>
                <a:spcPts val="0"/>
              </a:spcAft>
              <a:buFont typeface="Arial" panose="020B0604020202020204" pitchFamily="34" charset="0"/>
              <a:buChar char="•"/>
              <a:defRPr/>
            </a:pPr>
            <a:r>
              <a:rPr lang="en-US" altLang="en-US" sz="2800" kern="0" dirty="0">
                <a:latin typeface="Calibri Light" panose="020F0302020204030204" pitchFamily="34" charset="0"/>
                <a:ea typeface="Arial"/>
                <a:cs typeface="Arial"/>
                <a:sym typeface="Arial"/>
              </a:rPr>
              <a:t>Recognize barriers: political, social, economic</a:t>
            </a:r>
          </a:p>
          <a:p>
            <a:pPr eaLnBrk="1" fontAlgn="auto" hangingPunct="1">
              <a:spcBef>
                <a:spcPts val="0"/>
              </a:spcBef>
              <a:spcAft>
                <a:spcPts val="0"/>
              </a:spcAft>
              <a:defRPr/>
            </a:pPr>
            <a:endParaRPr lang="en-US" altLang="en-US" sz="2800" kern="0" dirty="0">
              <a:latin typeface="Calibri Light" panose="020F0302020204030204" pitchFamily="34" charset="0"/>
              <a:ea typeface="Arial"/>
              <a:cs typeface="Arial"/>
              <a:sym typeface="Arial"/>
            </a:endParaRPr>
          </a:p>
        </p:txBody>
      </p:sp>
      <p:pic>
        <p:nvPicPr>
          <p:cNvPr id="440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1327150"/>
            <a:ext cx="3570288"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8" name="TextBox 4"/>
          <p:cNvSpPr txBox="1">
            <a:spLocks noChangeArrowheads="1"/>
          </p:cNvSpPr>
          <p:nvPr/>
        </p:nvSpPr>
        <p:spPr bwMode="auto">
          <a:xfrm>
            <a:off x="5580063" y="5657850"/>
            <a:ext cx="3238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Bef>
                <a:spcPct val="0"/>
              </a:spcBef>
              <a:buFontTx/>
              <a:buNone/>
            </a:pPr>
            <a:r>
              <a:rPr lang="en-US" altLang="en-US" sz="1200">
                <a:solidFill>
                  <a:srgbClr val="000000"/>
                </a:solidFill>
                <a:latin typeface="Calibri" panose="020F0502020204030204" pitchFamily="34" charset="0"/>
                <a:sym typeface="Arial" panose="020B0604020202020204" pitchFamily="34" charset="0"/>
              </a:rPr>
              <a:t>Baum, F. (2007) Cracking the nut of health equity: Top down and bottom up pressure for action on the social determinants of health.  Promotion &amp; Education, 14(2), 90-95. See more at: </a:t>
            </a:r>
            <a:r>
              <a:rPr lang="en-US" altLang="en-US" sz="1200">
                <a:solidFill>
                  <a:srgbClr val="000000"/>
                </a:solidFill>
                <a:latin typeface="Calibri" panose="020F0502020204030204" pitchFamily="34" charset="0"/>
                <a:sym typeface="Arial" panose="020B0604020202020204" pitchFamily="34" charset="0"/>
                <a:hlinkClick r:id="rId6"/>
              </a:rPr>
              <a:t>http://nccdh.ca/resources/entry/cracking-the-nut-of-health-equity</a:t>
            </a:r>
            <a:r>
              <a:rPr lang="en-US" altLang="en-US" sz="1200">
                <a:solidFill>
                  <a:srgbClr val="000000"/>
                </a:solidFill>
                <a:latin typeface="Calibri" panose="020F0502020204030204" pitchFamily="34" charset="0"/>
                <a:sym typeface="Arial" panose="020B0604020202020204" pitchFamily="34" charset="0"/>
              </a:rPr>
              <a:t> </a:t>
            </a:r>
          </a:p>
        </p:txBody>
      </p:sp>
      <p:sp>
        <p:nvSpPr>
          <p:cNvPr id="44039" name="TextBox 2"/>
          <p:cNvSpPr txBox="1">
            <a:spLocks noChangeArrowheads="1"/>
          </p:cNvSpPr>
          <p:nvPr/>
        </p:nvSpPr>
        <p:spPr bwMode="auto">
          <a:xfrm>
            <a:off x="739775" y="4506913"/>
            <a:ext cx="42481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Bef>
                <a:spcPct val="0"/>
              </a:spcBef>
              <a:buFontTx/>
              <a:buNone/>
            </a:pPr>
            <a:r>
              <a:rPr lang="en-CA" altLang="en-US" sz="1400">
                <a:solidFill>
                  <a:srgbClr val="000000"/>
                </a:solidFill>
                <a:latin typeface="Calibri Light" panose="020F0302020204030204" pitchFamily="34" charset="0"/>
                <a:sym typeface="Arial" panose="020B0604020202020204" pitchFamily="34" charset="0"/>
              </a:rPr>
              <a:t>Adapted with permission from: “</a:t>
            </a:r>
            <a:r>
              <a:rPr lang="en-US" altLang="en-US" sz="1400">
                <a:solidFill>
                  <a:srgbClr val="000000"/>
                </a:solidFill>
                <a:latin typeface="Calibri Light" panose="020F0302020204030204" pitchFamily="34" charset="0"/>
                <a:sym typeface="Arial" panose="020B0604020202020204" pitchFamily="34" charset="0"/>
              </a:rPr>
              <a:t>Placing the Social Determinants of Health on the Public Policy Agenda” presentation by Dennis Raphael and Toba Bryant at the Annual Meeting of the Canadian Public Health Association. Toronto, June 14, 2016.  </a:t>
            </a:r>
            <a:endParaRPr lang="en-CA" altLang="en-US" sz="1400">
              <a:solidFill>
                <a:srgbClr val="000000"/>
              </a:solidFill>
              <a:latin typeface="Calibri Light" panose="020F0302020204030204" pitchFamily="34" charset="0"/>
              <a:sym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61411"/>
      </p:ext>
    </p:extLst>
  </p:cSld>
  <p:clrMapOvr>
    <a:masterClrMapping/>
  </p:clrMapOvr>
  <p:transition spd="slow" advTm="106648">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827088" y="333375"/>
            <a:ext cx="7515225" cy="817563"/>
          </a:xfrm>
        </p:spPr>
        <p:txBody>
          <a:bodyPr/>
          <a:lstStyle/>
          <a:p>
            <a:r>
              <a:rPr lang="en-CA" altLang="en-US" smtClean="0">
                <a:latin typeface="Calibri" panose="020F0502020204030204" pitchFamily="34" charset="0"/>
              </a:rPr>
              <a:t>What public health can do</a:t>
            </a:r>
          </a:p>
        </p:txBody>
      </p:sp>
      <p:pic>
        <p:nvPicPr>
          <p:cNvPr id="46083"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rcRect l="12476" t="15382" r="13490" b="6999"/>
          <a:stretch>
            <a:fillRect/>
          </a:stretch>
        </p:blipFill>
        <p:spPr>
          <a:xfrm>
            <a:off x="1012825" y="1150938"/>
            <a:ext cx="7142163" cy="4211637"/>
          </a:xfrm>
        </p:spPr>
      </p:pic>
      <p:sp>
        <p:nvSpPr>
          <p:cNvPr id="46084"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spcBef>
                <a:spcPct val="0"/>
              </a:spcBef>
              <a:buFontTx/>
              <a:buNone/>
            </a:pPr>
            <a:fld id="{CB7109E5-19BC-4C6F-B113-5BFA88A4C393}" type="slidenum">
              <a:rPr lang="en-CA" altLang="en-US" sz="1400" smtClean="0">
                <a:latin typeface="Arial" panose="020B0604020202020204" pitchFamily="34" charset="0"/>
              </a:rPr>
              <a:pPr>
                <a:spcBef>
                  <a:spcPct val="0"/>
                </a:spcBef>
                <a:buFontTx/>
                <a:buNone/>
              </a:pPr>
              <a:t>22</a:t>
            </a:fld>
            <a:endParaRPr lang="en-CA" altLang="en-US" sz="1400" smtClean="0">
              <a:latin typeface="Arial" panose="020B0604020202020204" pitchFamily="34" charset="0"/>
            </a:endParaRPr>
          </a:p>
        </p:txBody>
      </p:sp>
      <p:sp>
        <p:nvSpPr>
          <p:cNvPr id="3" name="TextBox 2"/>
          <p:cNvSpPr txBox="1"/>
          <p:nvPr/>
        </p:nvSpPr>
        <p:spPr>
          <a:xfrm>
            <a:off x="5673725" y="1127125"/>
            <a:ext cx="3013075" cy="647700"/>
          </a:xfrm>
          <a:prstGeom prst="rect">
            <a:avLst/>
          </a:prstGeom>
          <a:noFill/>
        </p:spPr>
        <p:txBody>
          <a:bodyPr>
            <a:spAutoFit/>
          </a:bodyPr>
          <a:lstStyle/>
          <a:p>
            <a:pPr eaLnBrk="1" fontAlgn="auto" hangingPunct="1">
              <a:spcBef>
                <a:spcPts val="0"/>
              </a:spcBef>
              <a:spcAft>
                <a:spcPts val="0"/>
              </a:spcAft>
              <a:defRPr/>
            </a:pPr>
            <a:r>
              <a:rPr lang="en-US" altLang="en-US" kern="0" dirty="0">
                <a:solidFill>
                  <a:srgbClr val="FF0000"/>
                </a:solidFill>
                <a:latin typeface="Calibri Light" panose="020F0302020204030204" pitchFamily="34" charset="0"/>
                <a:ea typeface="Arial"/>
                <a:cs typeface="Arial"/>
                <a:sym typeface="Arial"/>
              </a:rPr>
              <a:t>Build social and political movement to address SDOH</a:t>
            </a:r>
          </a:p>
        </p:txBody>
      </p:sp>
      <p:sp>
        <p:nvSpPr>
          <p:cNvPr id="6" name="TextBox 5"/>
          <p:cNvSpPr txBox="1"/>
          <p:nvPr/>
        </p:nvSpPr>
        <p:spPr>
          <a:xfrm>
            <a:off x="7462838" y="2528888"/>
            <a:ext cx="1755775" cy="831850"/>
          </a:xfrm>
          <a:prstGeom prst="rect">
            <a:avLst/>
          </a:prstGeom>
          <a:noFill/>
        </p:spPr>
        <p:txBody>
          <a:bodyPr>
            <a:spAutoFit/>
          </a:bodyPr>
          <a:lstStyle/>
          <a:p>
            <a:pPr eaLnBrk="1" fontAlgn="auto" hangingPunct="1">
              <a:spcBef>
                <a:spcPts val="0"/>
              </a:spcBef>
              <a:spcAft>
                <a:spcPts val="0"/>
              </a:spcAft>
              <a:defRPr/>
            </a:pPr>
            <a:r>
              <a:rPr lang="en-US" altLang="en-US" sz="1600" kern="0" dirty="0">
                <a:solidFill>
                  <a:srgbClr val="FF0000"/>
                </a:solidFill>
                <a:latin typeface="Calibri Light" panose="020F0302020204030204" pitchFamily="34" charset="0"/>
                <a:ea typeface="Arial"/>
                <a:cs typeface="Arial"/>
                <a:sym typeface="Arial"/>
              </a:rPr>
              <a:t>Raise awareness, educate about BIG, living wage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4465967"/>
      </p:ext>
    </p:extLst>
  </p:cSld>
  <p:clrMapOvr>
    <a:masterClrMapping/>
  </p:clrMapOvr>
  <p:transition spd="slow" advTm="46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521"/>
          <p:cNvSpPr>
            <a:spLocks noGrp="1"/>
          </p:cNvSpPr>
          <p:nvPr>
            <p:ph type="title" idx="4294967295"/>
          </p:nvPr>
        </p:nvSpPr>
        <p:spPr>
          <a:xfrm>
            <a:off x="636588" y="165100"/>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What can we/you do?</a:t>
            </a:r>
          </a:p>
        </p:txBody>
      </p:sp>
      <p:sp>
        <p:nvSpPr>
          <p:cNvPr id="522" name="Shape 522"/>
          <p:cNvSpPr txBox="1">
            <a:spLocks noGrp="1"/>
          </p:cNvSpPr>
          <p:nvPr>
            <p:ph type="body" idx="4294967295"/>
          </p:nvPr>
        </p:nvSpPr>
        <p:spPr>
          <a:xfrm>
            <a:off x="611188" y="1484313"/>
            <a:ext cx="7886700" cy="4351337"/>
          </a:xfrm>
        </p:spPr>
        <p:txBody>
          <a:bodyPr tIns="45700" bIns="45700">
            <a:noAutofit/>
          </a:bodyPr>
          <a:lstStyle/>
          <a:p>
            <a:pPr marL="228600" indent="-228600" eaLnBrk="1" fontAlgn="auto" hangingPunct="1">
              <a:lnSpc>
                <a:spcPct val="70000"/>
              </a:lnSpc>
              <a:spcBef>
                <a:spcPts val="1000"/>
              </a:spcBef>
              <a:spcAft>
                <a:spcPts val="0"/>
              </a:spcAft>
              <a:buClr>
                <a:schemeClr val="dk1"/>
              </a:buClr>
              <a:buSzPct val="99615"/>
              <a:buFont typeface="Arial"/>
              <a:buNone/>
              <a:defRPr/>
            </a:pPr>
            <a:endParaRPr sz="2590" dirty="0">
              <a:solidFill>
                <a:schemeClr val="dk1"/>
              </a:solidFill>
              <a:latin typeface="Calibri"/>
              <a:ea typeface="Calibri"/>
              <a:cs typeface="Calibri"/>
              <a:sym typeface="Calibri"/>
            </a:endParaRPr>
          </a:p>
          <a:p>
            <a:pPr marL="228600" indent="-228600" eaLnBrk="1" fontAlgn="auto" hangingPunct="1">
              <a:lnSpc>
                <a:spcPct val="70000"/>
              </a:lnSpc>
              <a:spcBef>
                <a:spcPts val="1000"/>
              </a:spcBef>
              <a:spcAft>
                <a:spcPts val="0"/>
              </a:spcAft>
              <a:buClr>
                <a:schemeClr val="dk1"/>
              </a:buClr>
              <a:buSzPct val="99615"/>
              <a:buFont typeface="Arial"/>
              <a:buNone/>
              <a:defRPr/>
            </a:pPr>
            <a:endParaRPr sz="2590" dirty="0">
              <a:solidFill>
                <a:schemeClr val="dk1"/>
              </a:solidFill>
              <a:latin typeface="Calibri"/>
              <a:ea typeface="Calibri"/>
              <a:cs typeface="Calibri"/>
              <a:sym typeface="Calibri"/>
            </a:endParaRPr>
          </a:p>
        </p:txBody>
      </p:sp>
      <p:sp>
        <p:nvSpPr>
          <p:cNvPr id="50180" name="TextBox 2"/>
          <p:cNvSpPr txBox="1">
            <a:spLocks noChangeArrowheads="1"/>
          </p:cNvSpPr>
          <p:nvPr/>
        </p:nvSpPr>
        <p:spPr bwMode="auto">
          <a:xfrm>
            <a:off x="738188" y="1557338"/>
            <a:ext cx="76327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spcBef>
                <a:spcPct val="0"/>
              </a:spcBef>
            </a:pPr>
            <a:r>
              <a:rPr lang="en-US" altLang="en-US" sz="2400">
                <a:solidFill>
                  <a:srgbClr val="000000"/>
                </a:solidFill>
                <a:latin typeface="Calibri Light" panose="020F0302020204030204" pitchFamily="34" charset="0"/>
                <a:sym typeface="Arial" panose="020B0604020202020204" pitchFamily="34" charset="0"/>
              </a:rPr>
              <a:t>Learn more about food security, poverty and Basic Income Guarantee/Guaranteed Annual Income.</a:t>
            </a:r>
          </a:p>
          <a:p>
            <a:pPr>
              <a:spcBef>
                <a:spcPct val="0"/>
              </a:spcBef>
              <a:buFontTx/>
              <a:buNone/>
            </a:pPr>
            <a:endParaRPr lang="en-US" altLang="en-US" sz="1200">
              <a:solidFill>
                <a:srgbClr val="000000"/>
              </a:solidFill>
              <a:latin typeface="Calibri Light" panose="020F0302020204030204" pitchFamily="34" charset="0"/>
              <a:sym typeface="Arial" panose="020B0604020202020204" pitchFamily="34" charset="0"/>
            </a:endParaRPr>
          </a:p>
          <a:p>
            <a:pPr>
              <a:spcBef>
                <a:spcPct val="0"/>
              </a:spcBef>
              <a:buFontTx/>
              <a:buNone/>
            </a:pPr>
            <a:r>
              <a:rPr lang="en-US" altLang="en-US" sz="2400">
                <a:solidFill>
                  <a:srgbClr val="000000"/>
                </a:solidFill>
                <a:latin typeface="Calibri Light" panose="020F0302020204030204" pitchFamily="34" charset="0"/>
                <a:sym typeface="Arial" panose="020B0604020202020204" pitchFamily="34" charset="0"/>
              </a:rPr>
              <a:t>•  Speak out. As a citizen you can help increase awareness about the need for long-term solutions to food insecurity and poverty by sharing information with friends, family, neighbors and co-workers. </a:t>
            </a:r>
          </a:p>
          <a:p>
            <a:pPr>
              <a:spcBef>
                <a:spcPct val="0"/>
              </a:spcBef>
              <a:buFontTx/>
              <a:buNone/>
            </a:pPr>
            <a:endParaRPr lang="en-US" altLang="en-US" sz="1200">
              <a:solidFill>
                <a:srgbClr val="000000"/>
              </a:solidFill>
              <a:latin typeface="Calibri Light" panose="020F0302020204030204" pitchFamily="34" charset="0"/>
              <a:sym typeface="Arial" panose="020B0604020202020204" pitchFamily="34" charset="0"/>
            </a:endParaRPr>
          </a:p>
          <a:p>
            <a:pPr>
              <a:spcBef>
                <a:spcPct val="0"/>
              </a:spcBef>
            </a:pPr>
            <a:r>
              <a:rPr lang="en-CA" altLang="en-US" sz="2400">
                <a:solidFill>
                  <a:srgbClr val="000000"/>
                </a:solidFill>
                <a:latin typeface="Calibri Light" panose="020F0302020204030204" pitchFamily="34" charset="0"/>
                <a:sym typeface="Arial" panose="020B0604020202020204" pitchFamily="34" charset="0"/>
              </a:rPr>
              <a:t>Use your skills. Become part of a local committee or group focused on reducing poverty and food insecurity, or write a letter to your local Member of Parliament.</a:t>
            </a:r>
          </a:p>
          <a:p>
            <a:pPr>
              <a:spcBef>
                <a:spcPct val="0"/>
              </a:spcBef>
              <a:buFontTx/>
              <a:buNone/>
            </a:pPr>
            <a:endParaRPr lang="en-US" altLang="en-US" sz="2400">
              <a:solidFill>
                <a:srgbClr val="000000"/>
              </a:solidFill>
              <a:latin typeface="Calibri Light" panose="020F0302020204030204" pitchFamily="34" charset="0"/>
              <a:sym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0978288"/>
      </p:ext>
    </p:extLst>
  </p:cSld>
  <p:clrMapOvr>
    <a:masterClrMapping/>
  </p:clrMapOvr>
  <p:transition spd="slow" advTm="3248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hape 435"/>
          <p:cNvSpPr>
            <a:spLocks noGrp="1"/>
          </p:cNvSpPr>
          <p:nvPr>
            <p:ph type="title" idx="4294967295"/>
          </p:nvPr>
        </p:nvSpPr>
        <p:spPr>
          <a:xfrm>
            <a:off x="684213" y="115888"/>
            <a:ext cx="7886700" cy="1325562"/>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What can we/you do?</a:t>
            </a:r>
          </a:p>
        </p:txBody>
      </p:sp>
      <p:sp>
        <p:nvSpPr>
          <p:cNvPr id="436" name="Shape 436"/>
          <p:cNvSpPr txBox="1">
            <a:spLocks noGrp="1"/>
          </p:cNvSpPr>
          <p:nvPr>
            <p:ph type="body" idx="4294967295"/>
          </p:nvPr>
        </p:nvSpPr>
        <p:spPr>
          <a:xfrm>
            <a:off x="539750" y="1411288"/>
            <a:ext cx="7886700" cy="4351337"/>
          </a:xfrm>
        </p:spPr>
        <p:txBody>
          <a:bodyPr tIns="45700" bIns="45700">
            <a:noAutofit/>
          </a:bodyPr>
          <a:lstStyle/>
          <a:p>
            <a:pPr>
              <a:spcBef>
                <a:spcPct val="0"/>
              </a:spcBef>
              <a:defRPr/>
            </a:pPr>
            <a:endParaRPr lang="en-US" altLang="en-US" sz="800" dirty="0" smtClean="0">
              <a:solidFill>
                <a:srgbClr val="000000"/>
              </a:solidFill>
              <a:latin typeface="Calibri Light" panose="020F0302020204030204" pitchFamily="34" charset="0"/>
              <a:sym typeface="Arial" panose="020B0604020202020204" pitchFamily="34" charset="0"/>
            </a:endParaRPr>
          </a:p>
          <a:p>
            <a:pPr>
              <a:spcBef>
                <a:spcPct val="0"/>
              </a:spcBef>
              <a:defRPr/>
            </a:pPr>
            <a:r>
              <a:rPr lang="en-CA" sz="2400" dirty="0" smtClean="0">
                <a:solidFill>
                  <a:schemeClr val="dk1"/>
                </a:solidFill>
                <a:latin typeface="Calibri Light" panose="020F0302020204030204" pitchFamily="34" charset="0"/>
                <a:ea typeface="Calibri"/>
                <a:cs typeface="Calibri"/>
                <a:sym typeface="Calibri"/>
              </a:rPr>
              <a:t>Avoid perpetuating the message that charity or community food programs are effective responses to food insecurity.</a:t>
            </a:r>
          </a:p>
          <a:p>
            <a:pPr marL="0" indent="0">
              <a:spcBef>
                <a:spcPct val="0"/>
              </a:spcBef>
              <a:buFontTx/>
              <a:buNone/>
              <a:defRPr/>
            </a:pPr>
            <a:endParaRPr lang="en-CA" sz="800" dirty="0" smtClean="0">
              <a:solidFill>
                <a:schemeClr val="dk1"/>
              </a:solidFill>
              <a:latin typeface="Calibri Light" panose="020F0302020204030204" pitchFamily="34" charset="0"/>
              <a:ea typeface="Calibri"/>
              <a:cs typeface="Calibri"/>
              <a:sym typeface="Calibri"/>
            </a:endParaRPr>
          </a:p>
          <a:p>
            <a:pPr>
              <a:spcBef>
                <a:spcPct val="0"/>
              </a:spcBef>
              <a:defRPr/>
            </a:pPr>
            <a:r>
              <a:rPr lang="en-CA" sz="2400" dirty="0" smtClean="0">
                <a:solidFill>
                  <a:schemeClr val="dk1"/>
                </a:solidFill>
                <a:latin typeface="Calibri Light" panose="020F0302020204030204" pitchFamily="34" charset="0"/>
                <a:ea typeface="Calibri"/>
                <a:cs typeface="Calibri"/>
                <a:sym typeface="Calibri"/>
              </a:rPr>
              <a:t>Focus on ‘upstream’ or systems efforts when possible.</a:t>
            </a:r>
          </a:p>
          <a:p>
            <a:pPr>
              <a:spcBef>
                <a:spcPct val="0"/>
              </a:spcBef>
              <a:defRPr/>
            </a:pPr>
            <a:endParaRPr lang="en-CA" sz="1200" dirty="0" smtClean="0">
              <a:solidFill>
                <a:schemeClr val="dk1"/>
              </a:solidFill>
              <a:latin typeface="Calibri Light" panose="020F0302020204030204" pitchFamily="34" charset="0"/>
              <a:ea typeface="Calibri"/>
              <a:cs typeface="Calibri"/>
              <a:sym typeface="Calibri"/>
            </a:endParaRPr>
          </a:p>
          <a:p>
            <a:pPr>
              <a:spcBef>
                <a:spcPct val="0"/>
              </a:spcBef>
              <a:defRPr/>
            </a:pPr>
            <a:r>
              <a:rPr lang="en-CA" sz="2400" dirty="0">
                <a:solidFill>
                  <a:schemeClr val="dk1"/>
                </a:solidFill>
                <a:latin typeface="Calibri Light" panose="020F0302020204030204" pitchFamily="34" charset="0"/>
                <a:ea typeface="Calibri"/>
                <a:cs typeface="Calibri"/>
                <a:sym typeface="Calibri"/>
              </a:rPr>
              <a:t>Check out the </a:t>
            </a:r>
            <a:r>
              <a:rPr lang="en-CA" sz="2400" dirty="0" err="1">
                <a:solidFill>
                  <a:schemeClr val="dk1"/>
                </a:solidFill>
                <a:latin typeface="Calibri Light" panose="020F0302020204030204" pitchFamily="34" charset="0"/>
                <a:ea typeface="Calibri"/>
                <a:cs typeface="Calibri"/>
                <a:sym typeface="Calibri"/>
              </a:rPr>
              <a:t>Cent$less</a:t>
            </a:r>
            <a:r>
              <a:rPr lang="en-CA" sz="2400" dirty="0">
                <a:solidFill>
                  <a:schemeClr val="dk1"/>
                </a:solidFill>
                <a:latin typeface="Calibri Light" panose="020F0302020204030204" pitchFamily="34" charset="0"/>
                <a:ea typeface="Calibri"/>
                <a:cs typeface="Calibri"/>
                <a:sym typeface="Calibri"/>
              </a:rPr>
              <a:t> </a:t>
            </a:r>
            <a:r>
              <a:rPr lang="en-CA" sz="2400" dirty="0" smtClean="0">
                <a:solidFill>
                  <a:schemeClr val="dk1"/>
                </a:solidFill>
                <a:latin typeface="Calibri Light" panose="020F0302020204030204" pitchFamily="34" charset="0"/>
                <a:ea typeface="Calibri"/>
                <a:cs typeface="Calibri"/>
                <a:sym typeface="Calibri"/>
              </a:rPr>
              <a:t>campaign</a:t>
            </a:r>
            <a:endParaRPr lang="en-CA" sz="2400" dirty="0">
              <a:solidFill>
                <a:schemeClr val="dk1"/>
              </a:solidFill>
              <a:latin typeface="Calibri Light" panose="020F0302020204030204" pitchFamily="34" charset="0"/>
              <a:ea typeface="Calibri"/>
              <a:cs typeface="Calibri"/>
              <a:sym typeface="Calibri"/>
            </a:endParaRPr>
          </a:p>
          <a:p>
            <a:pPr lvl="1">
              <a:spcBef>
                <a:spcPct val="0"/>
              </a:spcBef>
              <a:defRPr/>
            </a:pPr>
            <a:r>
              <a:rPr lang="en-CA" sz="2400" dirty="0">
                <a:solidFill>
                  <a:schemeClr val="dk1"/>
                </a:solidFill>
                <a:latin typeface="Calibri Light" panose="020F0302020204030204" pitchFamily="34" charset="0"/>
                <a:ea typeface="Calibri"/>
                <a:cs typeface="Calibri"/>
                <a:sym typeface="Calibri"/>
              </a:rPr>
              <a:t>This campaign aims to raise awareness of the need for income solutions for food insecurity</a:t>
            </a:r>
          </a:p>
          <a:p>
            <a:pPr lvl="1">
              <a:spcBef>
                <a:spcPct val="0"/>
              </a:spcBef>
              <a:defRPr/>
            </a:pPr>
            <a:r>
              <a:rPr lang="en-CA" sz="2400" dirty="0">
                <a:solidFill>
                  <a:schemeClr val="dk1"/>
                </a:solidFill>
                <a:latin typeface="Calibri Light" panose="020F0302020204030204" pitchFamily="34" charset="0"/>
                <a:ea typeface="Calibri"/>
                <a:cs typeface="Calibri"/>
                <a:sym typeface="Calibri"/>
                <a:hlinkClick r:id="rId5"/>
              </a:rPr>
              <a:t>No Money for Food is…</a:t>
            </a:r>
            <a:r>
              <a:rPr lang="en-CA" sz="2400" dirty="0" err="1">
                <a:solidFill>
                  <a:schemeClr val="dk1"/>
                </a:solidFill>
                <a:latin typeface="Calibri Light" panose="020F0302020204030204" pitchFamily="34" charset="0"/>
                <a:ea typeface="Calibri"/>
                <a:cs typeface="Calibri"/>
                <a:sym typeface="Calibri"/>
                <a:hlinkClick r:id="rId5"/>
              </a:rPr>
              <a:t>Cent$less</a:t>
            </a:r>
            <a:endParaRPr lang="en-CA" sz="2400" dirty="0">
              <a:solidFill>
                <a:schemeClr val="dk1"/>
              </a:solidFill>
              <a:latin typeface="Calibri Light" panose="020F0302020204030204" pitchFamily="34" charset="0"/>
              <a:ea typeface="Calibri"/>
              <a:cs typeface="Calibri"/>
              <a:sym typeface="Calibri"/>
            </a:endParaRPr>
          </a:p>
          <a:p>
            <a:pPr>
              <a:spcBef>
                <a:spcPct val="0"/>
              </a:spcBef>
              <a:defRPr/>
            </a:pPr>
            <a:endParaRPr lang="en-CA" sz="2400" dirty="0">
              <a:solidFill>
                <a:schemeClr val="dk1"/>
              </a:solidFill>
              <a:latin typeface="Calibri Light" panose="020F0302020204030204" pitchFamily="34" charset="0"/>
              <a:ea typeface="Calibri"/>
              <a:cs typeface="Calibri"/>
              <a:sym typeface="Calibri"/>
            </a:endParaRPr>
          </a:p>
          <a:p>
            <a:pPr>
              <a:spcBef>
                <a:spcPct val="0"/>
              </a:spcBef>
              <a:defRPr/>
            </a:pPr>
            <a:endParaRPr lang="en-CA" sz="2800" dirty="0" smtClean="0">
              <a:solidFill>
                <a:schemeClr val="dk1"/>
              </a:solidFill>
              <a:latin typeface="Calibri Light" panose="020F0302020204030204" pitchFamily="34" charset="0"/>
              <a:ea typeface="Calibri"/>
              <a:cs typeface="Calibri"/>
              <a:sym typeface="Calibri"/>
            </a:endParaRPr>
          </a:p>
          <a:p>
            <a:pPr marL="228600" indent="-228600" eaLnBrk="1" fontAlgn="auto" hangingPunct="1">
              <a:lnSpc>
                <a:spcPct val="90000"/>
              </a:lnSpc>
              <a:spcBef>
                <a:spcPts val="1000"/>
              </a:spcBef>
              <a:spcAft>
                <a:spcPts val="0"/>
              </a:spcAft>
              <a:buClr>
                <a:schemeClr val="dk1"/>
              </a:buClr>
              <a:buSzPct val="100000"/>
              <a:buFont typeface="Arial"/>
              <a:buNone/>
              <a:defRPr/>
            </a:pPr>
            <a:r>
              <a:rPr lang="en-CA"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1921180"/>
      </p:ext>
    </p:extLst>
  </p:cSld>
  <p:clrMapOvr>
    <a:masterClrMapping/>
  </p:clrMapOvr>
  <p:transition spd="slow" advTm="6041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z="4800" smtClean="0">
                <a:latin typeface="Calibri" panose="020F0502020204030204" pitchFamily="34" charset="0"/>
              </a:rPr>
              <a:t>For More Information</a:t>
            </a:r>
          </a:p>
        </p:txBody>
      </p:sp>
      <p:sp>
        <p:nvSpPr>
          <p:cNvPr id="72707" name="Content Placeholder 2"/>
          <p:cNvSpPr>
            <a:spLocks noGrp="1"/>
          </p:cNvSpPr>
          <p:nvPr>
            <p:ph idx="1"/>
          </p:nvPr>
        </p:nvSpPr>
        <p:spPr/>
        <p:txBody>
          <a:bodyPr/>
          <a:lstStyle/>
          <a:p>
            <a:pPr>
              <a:lnSpc>
                <a:spcPct val="150000"/>
              </a:lnSpc>
              <a:defRPr/>
            </a:pPr>
            <a:r>
              <a:rPr lang="en-US" altLang="en-US" sz="2600" dirty="0" smtClean="0">
                <a:latin typeface="Calibri Light" panose="020F0302020204030204" pitchFamily="34" charset="0"/>
                <a:hlinkClick r:id="rId5"/>
              </a:rPr>
              <a:t>NWHU Cost of Eating in NWO Infographic </a:t>
            </a:r>
            <a:endParaRPr lang="en-US" altLang="en-US" sz="2600" dirty="0" smtClean="0">
              <a:latin typeface="Calibri Light" panose="020F0302020204030204" pitchFamily="34" charset="0"/>
            </a:endParaRPr>
          </a:p>
          <a:p>
            <a:pPr>
              <a:lnSpc>
                <a:spcPct val="150000"/>
              </a:lnSpc>
              <a:defRPr/>
            </a:pPr>
            <a:r>
              <a:rPr lang="en-US" altLang="en-US" sz="2600" dirty="0" smtClean="0">
                <a:latin typeface="Calibri Light" panose="020F0302020204030204" pitchFamily="34" charset="0"/>
                <a:hlinkClick r:id="rId6"/>
              </a:rPr>
              <a:t>NWHU Community Food Programs directory</a:t>
            </a:r>
            <a:endParaRPr lang="en-US" altLang="en-US" sz="2600" dirty="0" smtClean="0">
              <a:latin typeface="Calibri Light" panose="020F0302020204030204" pitchFamily="34" charset="0"/>
            </a:endParaRPr>
          </a:p>
          <a:p>
            <a:pPr>
              <a:lnSpc>
                <a:spcPct val="150000"/>
              </a:lnSpc>
              <a:defRPr/>
            </a:pPr>
            <a:r>
              <a:rPr lang="en-US" altLang="en-US" sz="2600" dirty="0" smtClean="0">
                <a:latin typeface="Calibri Light" panose="020F0302020204030204" pitchFamily="34" charset="0"/>
                <a:hlinkClick r:id="rId7"/>
              </a:rPr>
              <a:t>ODPH Position Statement on Responses to Food Insecurity</a:t>
            </a:r>
            <a:endParaRPr lang="en-US" altLang="en-US" sz="2600" dirty="0" smtClean="0">
              <a:latin typeface="Calibri Light" panose="020F0302020204030204" pitchFamily="34" charset="0"/>
            </a:endParaRPr>
          </a:p>
          <a:p>
            <a:pPr>
              <a:lnSpc>
                <a:spcPct val="150000"/>
              </a:lnSpc>
              <a:defRPr/>
            </a:pPr>
            <a:r>
              <a:rPr lang="en-US" altLang="en-US" sz="2600" dirty="0" smtClean="0">
                <a:latin typeface="Calibri Light" panose="020F0302020204030204" pitchFamily="34" charset="0"/>
                <a:hlinkClick r:id="rId8"/>
              </a:rPr>
              <a:t>ODPH Food Insecurity Infographic</a:t>
            </a:r>
            <a:endParaRPr lang="en-US" altLang="en-US" sz="2600" dirty="0" smtClean="0">
              <a:latin typeface="Calibri Light" panose="020F0302020204030204" pitchFamily="34" charset="0"/>
            </a:endParaRPr>
          </a:p>
          <a:p>
            <a:pPr>
              <a:lnSpc>
                <a:spcPct val="150000"/>
              </a:lnSpc>
              <a:defRPr/>
            </a:pPr>
            <a:r>
              <a:rPr lang="en-CA" sz="2600" dirty="0" smtClean="0">
                <a:solidFill>
                  <a:schemeClr val="bg2">
                    <a:lumMod val="10000"/>
                  </a:schemeClr>
                </a:solidFill>
                <a:latin typeface="Calibri Light" panose="020F0302020204030204" pitchFamily="34" charset="0"/>
                <a:hlinkClick r:id="rId9"/>
              </a:rPr>
              <a:t>http://decentworkandhealth.org/</a:t>
            </a:r>
            <a:r>
              <a:rPr lang="en-CA" sz="2600" dirty="0" smtClean="0">
                <a:solidFill>
                  <a:schemeClr val="bg2">
                    <a:lumMod val="10000"/>
                  </a:schemeClr>
                </a:solidFill>
                <a:latin typeface="Calibri Light" panose="020F0302020204030204" pitchFamily="34" charset="0"/>
              </a:rPr>
              <a:t> </a:t>
            </a:r>
            <a:endParaRPr lang="en-US" altLang="en-US" sz="2600" dirty="0" smtClean="0">
              <a:latin typeface="Calibri Light" panose="020F0302020204030204" pitchFamily="34" charset="0"/>
            </a:endParaRPr>
          </a:p>
          <a:p>
            <a:pPr>
              <a:defRPr/>
            </a:pPr>
            <a:endParaRPr lang="en-US" altLang="en-US" sz="2800" dirty="0" smtClean="0">
              <a:latin typeface="Calibri Light" panose="020F03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0813711"/>
      </p:ext>
    </p:extLst>
  </p:cSld>
  <p:clrMapOvr>
    <a:masterClrMapping/>
  </p:clrMapOvr>
  <p:transition spd="slow" advTm="14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428"/>
          <p:cNvSpPr>
            <a:spLocks noGrp="1"/>
          </p:cNvSpPr>
          <p:nvPr>
            <p:ph type="title" idx="4294967295"/>
          </p:nvPr>
        </p:nvSpPr>
        <p:spPr>
          <a:xfrm>
            <a:off x="611188" y="549275"/>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z="4000" smtClean="0">
                <a:latin typeface="Calibri" panose="020F0502020204030204" pitchFamily="34" charset="0"/>
                <a:sym typeface="Calibri" panose="020F0502020204030204" pitchFamily="34" charset="0"/>
              </a:rPr>
              <a:t>Thank you </a:t>
            </a:r>
            <a:br>
              <a:rPr lang="en-CA" altLang="en-US" sz="4000" smtClean="0">
                <a:latin typeface="Calibri" panose="020F0502020204030204" pitchFamily="34" charset="0"/>
                <a:sym typeface="Calibri" panose="020F0502020204030204" pitchFamily="34" charset="0"/>
              </a:rPr>
            </a:br>
            <a:r>
              <a:rPr lang="en-CA" altLang="en-US" sz="4000" smtClean="0">
                <a:latin typeface="Calibri" panose="020F0502020204030204" pitchFamily="34" charset="0"/>
                <a:sym typeface="Calibri" panose="020F0502020204030204" pitchFamily="34" charset="0"/>
              </a:rPr>
              <a:t>for your time!</a:t>
            </a:r>
          </a:p>
        </p:txBody>
      </p:sp>
      <p:sp>
        <p:nvSpPr>
          <p:cNvPr id="56323" name="Shape 429"/>
          <p:cNvSpPr>
            <a:spLocks noGrp="1"/>
          </p:cNvSpPr>
          <p:nvPr>
            <p:ph type="body" idx="4294967295"/>
          </p:nvPr>
        </p:nvSpPr>
        <p:spPr>
          <a:xfrm>
            <a:off x="611188" y="4149725"/>
            <a:ext cx="7886700" cy="1830388"/>
          </a:xfrm>
        </p:spPr>
        <p:txBody>
          <a:bodyPr tIns="45700" bIns="45700"/>
          <a:lstStyle/>
          <a:p>
            <a:pPr marL="0" indent="0" algn="ctr" eaLnBrk="1" hangingPunct="1">
              <a:lnSpc>
                <a:spcPct val="90000"/>
              </a:lnSpc>
              <a:spcBef>
                <a:spcPts val="1000"/>
              </a:spcBef>
              <a:buClr>
                <a:srgbClr val="000000"/>
              </a:buClr>
              <a:buFontTx/>
              <a:buNone/>
            </a:pPr>
            <a:endParaRPr lang="en-US" altLang="en-US" smtClean="0">
              <a:latin typeface="Calibri Light" panose="020F0302020204030204" pitchFamily="34" charset="0"/>
            </a:endParaRPr>
          </a:p>
          <a:p>
            <a:pPr marL="0" indent="0" algn="ctr" eaLnBrk="1" hangingPunct="1">
              <a:lnSpc>
                <a:spcPct val="90000"/>
              </a:lnSpc>
              <a:spcBef>
                <a:spcPts val="1000"/>
              </a:spcBef>
              <a:buClr>
                <a:srgbClr val="000000"/>
              </a:buClr>
              <a:buFontTx/>
              <a:buNone/>
            </a:pPr>
            <a:r>
              <a:rPr lang="en-US" altLang="en-US" smtClean="0">
                <a:latin typeface="Calibri Light" panose="020F0302020204030204" pitchFamily="34" charset="0"/>
              </a:rPr>
              <a:t>If you have any questions call Julie (310713) or Chelsea (301243)</a:t>
            </a:r>
          </a:p>
        </p:txBody>
      </p:sp>
      <p:pic>
        <p:nvPicPr>
          <p:cNvPr id="4" name="Picture 2" descr="Image result for ques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477" y="1874242"/>
            <a:ext cx="4296122" cy="2754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6964616"/>
      </p:ext>
    </p:extLst>
  </p:cSld>
  <p:clrMapOvr>
    <a:masterClrMapping/>
  </p:clrMapOvr>
  <p:transition spd="slow" advTm="1201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hape 338"/>
          <p:cNvSpPr>
            <a:spLocks noGrp="1"/>
          </p:cNvSpPr>
          <p:nvPr>
            <p:ph type="title" idx="4294967295"/>
          </p:nvPr>
        </p:nvSpPr>
        <p:spPr>
          <a:xfrm>
            <a:off x="0" y="373063"/>
            <a:ext cx="8281988" cy="1008062"/>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z="4800" smtClean="0">
                <a:latin typeface="Calibri" panose="020F0502020204030204" pitchFamily="34" charset="0"/>
                <a:sym typeface="Calibri" panose="020F0502020204030204" pitchFamily="34" charset="0"/>
              </a:rPr>
              <a:t>Overview</a:t>
            </a:r>
            <a:endParaRPr lang="en-CA" altLang="en-US" smtClean="0">
              <a:latin typeface="Calibri" panose="020F0502020204030204" pitchFamily="34" charset="0"/>
              <a:sym typeface="Calibri" panose="020F0502020204030204" pitchFamily="34" charset="0"/>
            </a:endParaRPr>
          </a:p>
        </p:txBody>
      </p:sp>
      <p:sp>
        <p:nvSpPr>
          <p:cNvPr id="7171" name="Shape 339"/>
          <p:cNvSpPr>
            <a:spLocks noGrp="1"/>
          </p:cNvSpPr>
          <p:nvPr>
            <p:ph type="body" idx="4294967295"/>
          </p:nvPr>
        </p:nvSpPr>
        <p:spPr>
          <a:xfrm>
            <a:off x="971550" y="1414463"/>
            <a:ext cx="7777163" cy="4175125"/>
          </a:xfrm>
        </p:spPr>
        <p:txBody>
          <a:bodyPr tIns="45700" bIns="45700"/>
          <a:lstStyle/>
          <a:p>
            <a:pPr marL="228600" indent="-228600" eaLnBrk="1" hangingPunct="1">
              <a:spcBef>
                <a:spcPct val="0"/>
              </a:spcBef>
              <a:spcAft>
                <a:spcPts val="1200"/>
              </a:spcAft>
              <a:buClr>
                <a:srgbClr val="000000"/>
              </a:buClr>
            </a:pPr>
            <a:r>
              <a:rPr lang="en-CA" altLang="en-US" sz="2800" smtClean="0">
                <a:solidFill>
                  <a:srgbClr val="000000"/>
                </a:solidFill>
                <a:latin typeface="Calibri Light" panose="020F0302020204030204" pitchFamily="34" charset="0"/>
                <a:sym typeface="Calibri" panose="020F0502020204030204" pitchFamily="34" charset="0"/>
              </a:rPr>
              <a:t>The Issue: </a:t>
            </a:r>
            <a:r>
              <a:rPr lang="en-CA" altLang="en-US" sz="2400" smtClean="0">
                <a:solidFill>
                  <a:srgbClr val="000000"/>
                </a:solidFill>
                <a:latin typeface="Calibri Light" panose="020F0302020204030204" pitchFamily="34" charset="0"/>
                <a:sym typeface="Calibri" panose="020F0502020204030204" pitchFamily="34" charset="0"/>
              </a:rPr>
              <a:t>Food Insecurity </a:t>
            </a:r>
          </a:p>
          <a:p>
            <a:pPr marL="228600" indent="-228600" eaLnBrk="1" hangingPunct="1">
              <a:spcBef>
                <a:spcPct val="0"/>
              </a:spcBef>
              <a:spcAft>
                <a:spcPts val="1200"/>
              </a:spcAft>
              <a:buClr>
                <a:srgbClr val="000000"/>
              </a:buClr>
            </a:pPr>
            <a:r>
              <a:rPr lang="en-CA" altLang="en-US" sz="2800" smtClean="0">
                <a:solidFill>
                  <a:srgbClr val="000000"/>
                </a:solidFill>
                <a:latin typeface="Calibri Light" panose="020F0302020204030204" pitchFamily="34" charset="0"/>
                <a:sym typeface="Calibri" panose="020F0502020204030204" pitchFamily="34" charset="0"/>
              </a:rPr>
              <a:t>Definitions: </a:t>
            </a:r>
            <a:r>
              <a:rPr lang="en-CA" altLang="en-US" sz="2400" smtClean="0">
                <a:solidFill>
                  <a:srgbClr val="000000"/>
                </a:solidFill>
                <a:latin typeface="Calibri Light" panose="020F0302020204030204" pitchFamily="34" charset="0"/>
                <a:sym typeface="Calibri" panose="020F0502020204030204" pitchFamily="34" charset="0"/>
              </a:rPr>
              <a:t>Food security, food insecurity, hunger</a:t>
            </a:r>
          </a:p>
          <a:p>
            <a:pPr marL="228600" indent="-228600" eaLnBrk="1" hangingPunct="1">
              <a:spcBef>
                <a:spcPct val="0"/>
              </a:spcBef>
              <a:spcAft>
                <a:spcPts val="1200"/>
              </a:spcAft>
              <a:buClr>
                <a:srgbClr val="000000"/>
              </a:buClr>
            </a:pPr>
            <a:r>
              <a:rPr lang="en-CA" altLang="en-US" sz="2800" smtClean="0">
                <a:solidFill>
                  <a:srgbClr val="000000"/>
                </a:solidFill>
                <a:latin typeface="Calibri Light" panose="020F0302020204030204" pitchFamily="34" charset="0"/>
                <a:sym typeface="Calibri" panose="020F0502020204030204" pitchFamily="34" charset="0"/>
              </a:rPr>
              <a:t>Background and Current status: </a:t>
            </a:r>
            <a:r>
              <a:rPr lang="en-CA" altLang="en-US" sz="2400" smtClean="0">
                <a:solidFill>
                  <a:srgbClr val="000000"/>
                </a:solidFill>
                <a:latin typeface="Calibri Light" panose="020F0302020204030204" pitchFamily="34" charset="0"/>
                <a:sym typeface="Calibri" panose="020F0502020204030204" pitchFamily="34" charset="0"/>
              </a:rPr>
              <a:t>Food security and Nutritious Food Basket data</a:t>
            </a:r>
          </a:p>
          <a:p>
            <a:pPr marL="228600" indent="-228600" eaLnBrk="1" hangingPunct="1">
              <a:spcBef>
                <a:spcPct val="0"/>
              </a:spcBef>
              <a:spcAft>
                <a:spcPts val="1200"/>
              </a:spcAft>
              <a:buClr>
                <a:srgbClr val="000000"/>
              </a:buClr>
            </a:pPr>
            <a:r>
              <a:rPr lang="en-CA" altLang="en-US" sz="2800" smtClean="0">
                <a:solidFill>
                  <a:srgbClr val="000000"/>
                </a:solidFill>
                <a:latin typeface="Calibri Light" panose="020F0302020204030204" pitchFamily="34" charset="0"/>
                <a:sym typeface="Calibri" panose="020F0502020204030204" pitchFamily="34" charset="0"/>
              </a:rPr>
              <a:t>Key Considerations: </a:t>
            </a:r>
            <a:r>
              <a:rPr lang="en-CA" altLang="en-US" sz="2400" smtClean="0">
                <a:solidFill>
                  <a:srgbClr val="000000"/>
                </a:solidFill>
                <a:latin typeface="Calibri Light" panose="020F0302020204030204" pitchFamily="34" charset="0"/>
                <a:sym typeface="Calibri" panose="020F0502020204030204" pitchFamily="34" charset="0"/>
              </a:rPr>
              <a:t>Food security vs. food literacy programs, solution</a:t>
            </a:r>
          </a:p>
          <a:p>
            <a:pPr marL="228600" indent="-228600" eaLnBrk="1" hangingPunct="1">
              <a:spcBef>
                <a:spcPct val="0"/>
              </a:spcBef>
              <a:spcAft>
                <a:spcPts val="1200"/>
              </a:spcAft>
              <a:buClr>
                <a:srgbClr val="000000"/>
              </a:buClr>
            </a:pPr>
            <a:r>
              <a:rPr lang="en-CA" altLang="en-US" sz="2800" smtClean="0">
                <a:solidFill>
                  <a:srgbClr val="000000"/>
                </a:solidFill>
                <a:latin typeface="Calibri Light" panose="020F0302020204030204" pitchFamily="34" charset="0"/>
                <a:sym typeface="Calibri" panose="020F0502020204030204" pitchFamily="34" charset="0"/>
              </a:rPr>
              <a:t>Next Steps: </a:t>
            </a:r>
            <a:r>
              <a:rPr lang="en-CA" altLang="en-US" sz="2400" smtClean="0">
                <a:solidFill>
                  <a:srgbClr val="000000"/>
                </a:solidFill>
                <a:latin typeface="Calibri Light" panose="020F0302020204030204" pitchFamily="34" charset="0"/>
                <a:sym typeface="Calibri" panose="020F0502020204030204" pitchFamily="34" charset="0"/>
              </a:rPr>
              <a:t>What can you do</a:t>
            </a:r>
            <a:endParaRPr lang="en-US" altLang="en-US" sz="2800" smtClean="0">
              <a:solidFill>
                <a:srgbClr val="000000"/>
              </a:solidFill>
              <a:latin typeface="Calibri" panose="020F0502020204030204" pitchFamily="34" charset="0"/>
              <a:sym typeface="Calibri" panose="020F0502020204030204" pitchFamily="34" charset="0"/>
            </a:endParaRPr>
          </a:p>
          <a:p>
            <a:pPr marL="228600" indent="-228600" eaLnBrk="1" hangingPunct="1">
              <a:lnSpc>
                <a:spcPct val="90000"/>
              </a:lnSpc>
              <a:spcBef>
                <a:spcPts val="1000"/>
              </a:spcBef>
              <a:buClr>
                <a:srgbClr val="000000"/>
              </a:buClr>
              <a:buFontTx/>
              <a:buNone/>
            </a:pPr>
            <a:endParaRPr lang="en-US" altLang="en-US" sz="2800" smtClean="0">
              <a:solidFill>
                <a:srgbClr val="000000"/>
              </a:solidFill>
              <a:latin typeface="Calibri" panose="020F0502020204030204" pitchFamily="34" charset="0"/>
              <a:sym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1643112"/>
      </p:ext>
    </p:extLst>
  </p:cSld>
  <p:clrMapOvr>
    <a:masterClrMapping/>
  </p:clrMapOvr>
  <p:transition spd="slow" advTm="23522">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pPr eaLnBrk="1" hangingPunct="1"/>
            <a:r>
              <a:rPr lang="en-US" altLang="en-US" smtClean="0">
                <a:latin typeface="Calibri" panose="020F0502020204030204" pitchFamily="34" charset="0"/>
              </a:rPr>
              <a:t>The Issue</a:t>
            </a:r>
          </a:p>
        </p:txBody>
      </p:sp>
      <p:sp>
        <p:nvSpPr>
          <p:cNvPr id="9219" name="Rectangle 3"/>
          <p:cNvSpPr>
            <a:spLocks noGrp="1" noChangeArrowheads="1"/>
          </p:cNvSpPr>
          <p:nvPr>
            <p:ph idx="1"/>
          </p:nvPr>
        </p:nvSpPr>
        <p:spPr>
          <a:xfrm>
            <a:off x="471488" y="1700213"/>
            <a:ext cx="8215312" cy="4525962"/>
          </a:xfrm>
        </p:spPr>
        <p:txBody>
          <a:bodyPr/>
          <a:lstStyle/>
          <a:p>
            <a:pPr marL="0" indent="0" eaLnBrk="1" hangingPunct="1">
              <a:lnSpc>
                <a:spcPct val="90000"/>
              </a:lnSpc>
              <a:buFontTx/>
              <a:buNone/>
            </a:pPr>
            <a:r>
              <a:rPr lang="en-US" altLang="en-US" smtClean="0">
                <a:latin typeface="Calibri Light" panose="020F0302020204030204" pitchFamily="34" charset="0"/>
              </a:rPr>
              <a:t>Not all Canadians can afford to put enough food on the table and it’s not because food prices are too high….more often, it’s because the dollars at hand just can’t be stretched far enough. </a:t>
            </a:r>
          </a:p>
          <a:p>
            <a:pPr marL="0" indent="0" eaLnBrk="1" hangingPunct="1">
              <a:lnSpc>
                <a:spcPct val="90000"/>
              </a:lnSpc>
            </a:pPr>
            <a:endParaRPr lang="en-US" altLang="en-US" smtClean="0"/>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716338"/>
            <a:ext cx="2805112"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7137111"/>
      </p:ext>
    </p:extLst>
  </p:cSld>
  <p:clrMapOvr>
    <a:masterClrMapping/>
  </p:clrMapOvr>
  <p:transition spd="slow" advTm="38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870075" y="3013075"/>
            <a:ext cx="5403850" cy="423863"/>
          </a:xfrm>
          <a:ln w="38100">
            <a:solidFill>
              <a:schemeClr val="accent1">
                <a:lumMod val="75000"/>
              </a:schemeClr>
            </a:solidFill>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lgn="ctr">
              <a:defRPr/>
            </a:pPr>
            <a:r>
              <a:rPr lang="en-CA" altLang="en-US" sz="2550" dirty="0">
                <a:solidFill>
                  <a:schemeClr val="tx1"/>
                </a:solidFill>
                <a:latin typeface="Calibri" panose="020F0502020204030204" pitchFamily="34" charset="0"/>
              </a:rPr>
              <a:t>Household Food Insecurity [HFI]</a:t>
            </a:r>
            <a:endParaRPr lang="en-CA" sz="2550" dirty="0">
              <a:solidFill>
                <a:schemeClr val="tx1"/>
              </a:solidFill>
              <a:latin typeface="Calibri" panose="020F0502020204030204" pitchFamily="34" charset="0"/>
            </a:endParaRPr>
          </a:p>
        </p:txBody>
      </p:sp>
      <p:sp>
        <p:nvSpPr>
          <p:cNvPr id="9" name="Text Placeholder 8"/>
          <p:cNvSpPr>
            <a:spLocks noGrp="1"/>
          </p:cNvSpPr>
          <p:nvPr>
            <p:ph type="body" sz="quarter" idx="3"/>
          </p:nvPr>
        </p:nvSpPr>
        <p:spPr>
          <a:xfrm>
            <a:off x="2251075" y="549275"/>
            <a:ext cx="4614863" cy="428625"/>
          </a:xfrm>
          <a:ln w="38100">
            <a:solidFill>
              <a:schemeClr val="accent1">
                <a:lumMod val="75000"/>
              </a:schemeClr>
            </a:solidFill>
          </a:ln>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algn="ctr">
              <a:defRPr/>
            </a:pPr>
            <a:r>
              <a:rPr lang="en-CA" altLang="en-US" sz="2550" dirty="0">
                <a:solidFill>
                  <a:schemeClr val="tx1"/>
                </a:solidFill>
                <a:latin typeface="Calibri" panose="020F0502020204030204" pitchFamily="34" charset="0"/>
              </a:rPr>
              <a:t>Household Food Security</a:t>
            </a:r>
          </a:p>
        </p:txBody>
      </p:sp>
      <p:sp>
        <p:nvSpPr>
          <p:cNvPr id="10" name="Content Placeholder 9"/>
          <p:cNvSpPr>
            <a:spLocks noGrp="1"/>
          </p:cNvSpPr>
          <p:nvPr>
            <p:ph sz="quarter" idx="4"/>
          </p:nvPr>
        </p:nvSpPr>
        <p:spPr>
          <a:xfrm>
            <a:off x="336550" y="1192213"/>
            <a:ext cx="8445500" cy="1366837"/>
          </a:xfrm>
        </p:spPr>
        <p:txBody>
          <a:bodyPr/>
          <a:lstStyle/>
          <a:p>
            <a:pPr indent="0" algn="ctr">
              <a:buFontTx/>
              <a:buNone/>
            </a:pPr>
            <a:r>
              <a:rPr lang="en-CA" altLang="en-US" sz="2100" smtClean="0">
                <a:solidFill>
                  <a:srgbClr val="000000"/>
                </a:solidFill>
                <a:latin typeface="Calibri Light" panose="020F0302020204030204" pitchFamily="34" charset="0"/>
                <a:sym typeface="Calibri" panose="020F0502020204030204" pitchFamily="34" charset="0"/>
              </a:rPr>
              <a:t>Food security exists in a household when all people, at all times, have physical and economic access to sufficient, safe and nutritious food to meet their dietary needs and food preferences for an active and healthy life.</a:t>
            </a:r>
          </a:p>
        </p:txBody>
      </p:sp>
      <p:sp>
        <p:nvSpPr>
          <p:cNvPr id="12293" name="Slide Number Placeholder 10"/>
          <p:cNvSpPr>
            <a:spLocks noGrp="1"/>
          </p:cNvSpPr>
          <p:nvPr>
            <p:ph type="sldNum" sz="quarter" idx="12"/>
          </p:nvPr>
        </p:nvSpPr>
        <p:spPr>
          <a:xfrm>
            <a:off x="4691063" y="5270500"/>
            <a:ext cx="414337" cy="273050"/>
          </a:xfrm>
          <a:noFill/>
        </p:spPr>
        <p:txBody>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spcBef>
                <a:spcPct val="0"/>
              </a:spcBef>
              <a:buFontTx/>
              <a:buNone/>
            </a:pPr>
            <a:fld id="{BA8F6F6D-31D6-49A7-B216-47610649CE06}" type="slidenum">
              <a:rPr lang="en-CA" altLang="en-US" sz="1400" smtClean="0">
                <a:latin typeface="Arial" panose="020B0604020202020204" pitchFamily="34" charset="0"/>
              </a:rPr>
              <a:pPr>
                <a:spcBef>
                  <a:spcPct val="0"/>
                </a:spcBef>
                <a:buFontTx/>
                <a:buNone/>
              </a:pPr>
              <a:t>5</a:t>
            </a:fld>
            <a:endParaRPr lang="en-CA" altLang="en-US" sz="1400" smtClean="0">
              <a:latin typeface="Arial" panose="020B0604020202020204" pitchFamily="34" charset="0"/>
            </a:endParaRPr>
          </a:p>
        </p:txBody>
      </p:sp>
      <p:pic>
        <p:nvPicPr>
          <p:cNvPr id="1030" name="Picture 6" descr="Image result for vegetables and fruits"/>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0" t="34702" r="1867" b="17900"/>
          <a:stretch/>
        </p:blipFill>
        <p:spPr bwMode="auto">
          <a:xfrm>
            <a:off x="1691680" y="4371976"/>
            <a:ext cx="5286375" cy="117157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bwMode="auto">
          <a:xfrm>
            <a:off x="674688" y="3513138"/>
            <a:ext cx="776922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a:spcBef>
                <a:spcPct val="20000"/>
              </a:spcBef>
              <a:buChar char="•"/>
              <a:defRPr sz="3200">
                <a:solidFill>
                  <a:schemeClr val="tx1"/>
                </a:solidFill>
                <a:latin typeface="Avenir LT 45 Book" pitchFamily="18" charset="0"/>
                <a:cs typeface="Arial" panose="020B0604020202020204" pitchFamily="34" charset="0"/>
              </a:defRPr>
            </a:lvl1pPr>
            <a:lvl2pPr marL="742950" indent="-285750" defTabSz="457200">
              <a:spcBef>
                <a:spcPct val="20000"/>
              </a:spcBef>
              <a:buChar char="–"/>
              <a:defRPr sz="2800">
                <a:solidFill>
                  <a:schemeClr val="tx1"/>
                </a:solidFill>
                <a:latin typeface="Avenir LT 45 Book" pitchFamily="18" charset="0"/>
                <a:cs typeface="Arial" panose="020B0604020202020204" pitchFamily="34" charset="0"/>
              </a:defRPr>
            </a:lvl2pPr>
            <a:lvl3pPr marL="1200150" indent="-285750" defTabSz="457200">
              <a:spcBef>
                <a:spcPct val="20000"/>
              </a:spcBef>
              <a:buChar char="•"/>
              <a:defRPr sz="2400">
                <a:solidFill>
                  <a:schemeClr val="tx1"/>
                </a:solidFill>
                <a:latin typeface="Avenir LT 45 Book" pitchFamily="18" charset="0"/>
                <a:cs typeface="Arial" panose="020B0604020202020204" pitchFamily="34" charset="0"/>
              </a:defRPr>
            </a:lvl3pPr>
            <a:lvl4pPr marL="1543050" indent="-171450" defTabSz="457200">
              <a:spcBef>
                <a:spcPct val="20000"/>
              </a:spcBef>
              <a:buChar char="–"/>
              <a:defRPr sz="2000">
                <a:solidFill>
                  <a:schemeClr val="tx1"/>
                </a:solidFill>
                <a:latin typeface="Avenir LT 45 Book" pitchFamily="18" charset="0"/>
                <a:cs typeface="Arial" panose="020B0604020202020204" pitchFamily="34" charset="0"/>
              </a:defRPr>
            </a:lvl4pPr>
            <a:lvl5pPr marL="2000250" indent="-171450" defTabSz="457200">
              <a:spcBef>
                <a:spcPct val="20000"/>
              </a:spcBef>
              <a:buChar char="»"/>
              <a:defRPr sz="2000">
                <a:solidFill>
                  <a:schemeClr val="tx1"/>
                </a:solidFill>
                <a:latin typeface="Avenir LT 45 Book" pitchFamily="18" charset="0"/>
                <a:cs typeface="Arial" panose="020B0604020202020204" pitchFamily="34" charset="0"/>
              </a:defRPr>
            </a:lvl5pPr>
            <a:lvl6pPr marL="2457450" indent="-171450" defTabSz="4572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14650" indent="-171450" defTabSz="4572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371850" indent="-171450" defTabSz="4572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29050" indent="-171450" defTabSz="4572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Aft>
                <a:spcPts val="600"/>
              </a:spcAft>
              <a:buClr>
                <a:srgbClr val="BFBFBF"/>
              </a:buClr>
              <a:buSzPct val="145000"/>
              <a:buFontTx/>
              <a:buNone/>
            </a:pPr>
            <a:r>
              <a:rPr lang="en-CA" altLang="en-US" sz="2100">
                <a:latin typeface="Calibri Light" panose="020F0302020204030204" pitchFamily="34" charset="0"/>
                <a:sym typeface="Calibri" panose="020F0502020204030204" pitchFamily="34" charset="0"/>
              </a:rPr>
              <a:t>Inadequate or insecure access to food because of financial constraints.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p:transition spd="slow" advTm="69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0" grpId="0" build="p"/>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345"/>
          <p:cNvSpPr>
            <a:spLocks noGrp="1"/>
          </p:cNvSpPr>
          <p:nvPr>
            <p:ph type="title" idx="4294967295"/>
          </p:nvPr>
        </p:nvSpPr>
        <p:spPr>
          <a:xfrm>
            <a:off x="684213" y="333375"/>
            <a:ext cx="7886700" cy="1325563"/>
          </a:xfrm>
        </p:spPr>
        <p:txBody>
          <a:bodyPr tIns="45700" bIns="45700"/>
          <a:lstStyle/>
          <a:p>
            <a:pPr eaLnBrk="1" hangingPunct="1">
              <a:lnSpc>
                <a:spcPct val="90000"/>
              </a:lnSpc>
              <a:buClr>
                <a:srgbClr val="000000"/>
              </a:buClr>
              <a:buSzPct val="25000"/>
            </a:pPr>
            <a:r>
              <a:rPr lang="en-CA" altLang="en-US" sz="4800" b="1" smtClean="0">
                <a:solidFill>
                  <a:srgbClr val="000000"/>
                </a:solidFill>
                <a:latin typeface="Calibri" panose="020F0502020204030204" pitchFamily="34" charset="0"/>
                <a:sym typeface="Calibri" panose="020F0502020204030204" pitchFamily="34" charset="0"/>
              </a:rPr>
              <a:t>Hunger</a:t>
            </a:r>
            <a:endParaRPr lang="en-CA" altLang="en-US" smtClean="0">
              <a:latin typeface="Calibri" panose="020F0502020204030204" pitchFamily="34" charset="0"/>
              <a:sym typeface="Calibri" panose="020F0502020204030204" pitchFamily="34" charset="0"/>
            </a:endParaRPr>
          </a:p>
        </p:txBody>
      </p:sp>
      <p:sp>
        <p:nvSpPr>
          <p:cNvPr id="346" name="Shape 346"/>
          <p:cNvSpPr txBox="1">
            <a:spLocks noGrp="1"/>
          </p:cNvSpPr>
          <p:nvPr>
            <p:ph type="body" idx="4294967295"/>
          </p:nvPr>
        </p:nvSpPr>
        <p:spPr>
          <a:xfrm>
            <a:off x="611188" y="1412875"/>
            <a:ext cx="7886700" cy="4319588"/>
          </a:xfrm>
        </p:spPr>
        <p:txBody>
          <a:bodyPr tIns="45700" bIns="45700">
            <a:noAutofit/>
          </a:bodyPr>
          <a:lstStyle/>
          <a:p>
            <a:pPr eaLnBrk="1" fontAlgn="auto" hangingPunct="1">
              <a:spcBef>
                <a:spcPts val="0"/>
              </a:spcBef>
              <a:spcAft>
                <a:spcPts val="600"/>
              </a:spcAft>
              <a:buClr>
                <a:srgbClr val="000000"/>
              </a:buClr>
              <a:buSzPct val="25000"/>
              <a:buFont typeface="Arial"/>
              <a:buNone/>
              <a:defRPr/>
            </a:pPr>
            <a:endParaRPr lang="en-CA" sz="1200" dirty="0" smtClean="0">
              <a:latin typeface="Calibri Light" panose="020F0302020204030204" pitchFamily="34" charset="0"/>
              <a:ea typeface="Calibri"/>
              <a:cs typeface="Calibri"/>
              <a:sym typeface="Calibri"/>
            </a:endParaRPr>
          </a:p>
          <a:p>
            <a:pPr marL="0" indent="0" eaLnBrk="1" fontAlgn="auto" hangingPunct="1">
              <a:spcBef>
                <a:spcPts val="0"/>
              </a:spcBef>
              <a:spcAft>
                <a:spcPts val="0"/>
              </a:spcAft>
              <a:buClr>
                <a:schemeClr val="dk1"/>
              </a:buClr>
              <a:buSzPct val="25000"/>
              <a:buFont typeface="Arial"/>
              <a:buNone/>
              <a:defRPr/>
            </a:pPr>
            <a:r>
              <a:rPr lang="en-US" sz="2800" dirty="0">
                <a:solidFill>
                  <a:schemeClr val="dk1"/>
                </a:solidFill>
                <a:latin typeface="Calibri Light" panose="020F0302020204030204" pitchFamily="34" charset="0"/>
                <a:ea typeface="Calibri"/>
                <a:cs typeface="Calibri"/>
                <a:sym typeface="Calibri"/>
              </a:rPr>
              <a:t>A</a:t>
            </a:r>
            <a:r>
              <a:rPr lang="en-US" sz="2800" dirty="0" smtClean="0">
                <a:solidFill>
                  <a:schemeClr val="dk1"/>
                </a:solidFill>
                <a:latin typeface="Calibri Light" panose="020F0302020204030204" pitchFamily="34" charset="0"/>
                <a:ea typeface="Calibri"/>
                <a:cs typeface="Calibri"/>
                <a:sym typeface="Calibri"/>
              </a:rPr>
              <a:t>n </a:t>
            </a:r>
            <a:r>
              <a:rPr lang="en-US" sz="2800" dirty="0">
                <a:solidFill>
                  <a:schemeClr val="dk1"/>
                </a:solidFill>
                <a:latin typeface="Calibri Light" panose="020F0302020204030204" pitchFamily="34" charset="0"/>
                <a:ea typeface="Calibri"/>
                <a:cs typeface="Calibri"/>
                <a:sym typeface="Calibri"/>
              </a:rPr>
              <a:t>individual-level physiological condition that may result from severe food insecurity with a high level of food </a:t>
            </a:r>
            <a:r>
              <a:rPr lang="en-US" sz="2800" dirty="0" smtClean="0">
                <a:solidFill>
                  <a:schemeClr val="dk1"/>
                </a:solidFill>
                <a:latin typeface="Calibri Light" panose="020F0302020204030204" pitchFamily="34" charset="0"/>
                <a:ea typeface="Calibri"/>
                <a:cs typeface="Calibri"/>
                <a:sym typeface="Calibri"/>
              </a:rPr>
              <a:t>deprivation</a:t>
            </a:r>
          </a:p>
          <a:p>
            <a:pPr marL="0" indent="0" eaLnBrk="1" fontAlgn="auto" hangingPunct="1">
              <a:spcBef>
                <a:spcPts val="0"/>
              </a:spcBef>
              <a:spcAft>
                <a:spcPts val="0"/>
              </a:spcAft>
              <a:buClr>
                <a:schemeClr val="dk1"/>
              </a:buClr>
              <a:buSzPct val="25000"/>
              <a:buFont typeface="Arial"/>
              <a:buNone/>
              <a:defRPr/>
            </a:pPr>
            <a:endParaRPr lang="en-US" sz="2800" dirty="0">
              <a:solidFill>
                <a:schemeClr val="dk1"/>
              </a:solidFill>
              <a:latin typeface="Calibri Light" panose="020F0302020204030204" pitchFamily="34" charset="0"/>
              <a:ea typeface="Calibri"/>
              <a:cs typeface="Calibri"/>
              <a:sym typeface="Calibri"/>
            </a:endParaRPr>
          </a:p>
          <a:p>
            <a:pPr algn="ctr" eaLnBrk="1" fontAlgn="auto" hangingPunct="1">
              <a:spcBef>
                <a:spcPts val="1200"/>
              </a:spcBef>
              <a:spcAft>
                <a:spcPts val="0"/>
              </a:spcAft>
              <a:buClr>
                <a:schemeClr val="dk1"/>
              </a:buClr>
              <a:buSzPct val="25000"/>
              <a:buFont typeface="Arial"/>
              <a:buNone/>
              <a:defRPr/>
            </a:pPr>
            <a:r>
              <a:rPr lang="en-CA" sz="2800" b="1" dirty="0">
                <a:solidFill>
                  <a:srgbClr val="00B050"/>
                </a:solidFill>
                <a:latin typeface="Calibri Light" panose="020F0302020204030204" pitchFamily="34" charset="0"/>
                <a:ea typeface="Calibri"/>
                <a:cs typeface="Calibri"/>
                <a:sym typeface="Calibri"/>
              </a:rPr>
              <a:t>I</a:t>
            </a:r>
            <a:r>
              <a:rPr lang="en-CA" sz="2800" b="1" dirty="0" smtClean="0">
                <a:solidFill>
                  <a:srgbClr val="00B050"/>
                </a:solidFill>
                <a:latin typeface="Calibri Light" panose="020F0302020204030204" pitchFamily="34" charset="0"/>
                <a:ea typeface="Calibri"/>
                <a:cs typeface="Calibri"/>
                <a:sym typeface="Calibri"/>
              </a:rPr>
              <a:t>ndividuals who experience food insecurity may or may not experience hunger</a:t>
            </a:r>
            <a:r>
              <a:rPr lang="en-CA" sz="2800" dirty="0" smtClean="0">
                <a:solidFill>
                  <a:schemeClr val="dk1"/>
                </a:solidFill>
                <a:latin typeface="Calibri Light" panose="020F0302020204030204" pitchFamily="34" charset="0"/>
                <a:ea typeface="Calibri"/>
                <a:cs typeface="Calibri"/>
                <a:sym typeface="Calibri"/>
              </a:rPr>
              <a:t/>
            </a:r>
            <a:br>
              <a:rPr lang="en-CA" sz="2800" dirty="0" smtClean="0">
                <a:solidFill>
                  <a:schemeClr val="dk1"/>
                </a:solidFill>
                <a:latin typeface="Calibri Light" panose="020F0302020204030204" pitchFamily="34" charset="0"/>
                <a:ea typeface="Calibri"/>
                <a:cs typeface="Calibri"/>
                <a:sym typeface="Calibri"/>
              </a:rPr>
            </a:br>
            <a:endParaRPr lang="en-CA" sz="2800" dirty="0" smtClean="0">
              <a:solidFill>
                <a:schemeClr val="dk1"/>
              </a:solidFill>
              <a:latin typeface="Calibri Light" panose="020F0302020204030204" pitchFamily="34" charset="0"/>
              <a:ea typeface="Calibri"/>
              <a:cs typeface="Calibri"/>
              <a:sym typeface="Calibri"/>
            </a:endParaRPr>
          </a:p>
          <a:p>
            <a:pPr eaLnBrk="1" fontAlgn="auto" hangingPunct="1">
              <a:lnSpc>
                <a:spcPct val="70000"/>
              </a:lnSpc>
              <a:spcBef>
                <a:spcPts val="1000"/>
              </a:spcBef>
              <a:spcAft>
                <a:spcPts val="0"/>
              </a:spcAft>
              <a:buClr>
                <a:schemeClr val="dk1"/>
              </a:buClr>
              <a:buSzPct val="25000"/>
              <a:buFont typeface="Arial"/>
              <a:buNone/>
              <a:defRPr/>
            </a:pPr>
            <a:endParaRPr lang="en-CA" sz="2800" kern="1200" dirty="0" smtClean="0">
              <a:latin typeface="Calibri Light" panose="020F0302020204030204" pitchFamily="34" charset="0"/>
              <a:ea typeface="Calibri"/>
              <a:cs typeface="Calibri"/>
              <a:sym typeface="Calibri"/>
            </a:endParaRPr>
          </a:p>
          <a:p>
            <a:pPr eaLnBrk="1" fontAlgn="auto" hangingPunct="1">
              <a:lnSpc>
                <a:spcPct val="70000"/>
              </a:lnSpc>
              <a:spcBef>
                <a:spcPts val="1000"/>
              </a:spcBef>
              <a:spcAft>
                <a:spcPts val="0"/>
              </a:spcAft>
              <a:buClr>
                <a:schemeClr val="dk1"/>
              </a:buClr>
              <a:buSzPct val="25000"/>
              <a:buFont typeface="Arial"/>
              <a:buNone/>
              <a:defRPr/>
            </a:pPr>
            <a:endParaRPr lang="en-CA" sz="2800" kern="1200" dirty="0">
              <a:latin typeface="Calibri Light" panose="020F0302020204030204" pitchFamily="34" charset="0"/>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0702">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213100"/>
            <a:ext cx="7772400" cy="1362075"/>
          </a:xfrm>
        </p:spPr>
        <p:txBody>
          <a:bodyPr/>
          <a:lstStyle/>
          <a:p>
            <a:pPr>
              <a:defRPr/>
            </a:pPr>
            <a:r>
              <a:rPr lang="en-CA" dirty="0" smtClean="0">
                <a:latin typeface="Calibri" panose="020F0502020204030204" pitchFamily="34" charset="0"/>
              </a:rPr>
              <a:t>Background and current Status</a:t>
            </a:r>
            <a:endParaRPr lang="en-CA" dirty="0">
              <a:latin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1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Shape 345"/>
          <p:cNvSpPr>
            <a:spLocks noGrp="1"/>
          </p:cNvSpPr>
          <p:nvPr>
            <p:ph type="title" idx="4294967295"/>
          </p:nvPr>
        </p:nvSpPr>
        <p:spPr>
          <a:xfrm>
            <a:off x="684213" y="158750"/>
            <a:ext cx="7886700" cy="1325563"/>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How is food insecurity measured? </a:t>
            </a:r>
          </a:p>
        </p:txBody>
      </p:sp>
      <p:sp>
        <p:nvSpPr>
          <p:cNvPr id="346" name="Shape 346"/>
          <p:cNvSpPr txBox="1">
            <a:spLocks noGrp="1"/>
          </p:cNvSpPr>
          <p:nvPr>
            <p:ph type="body" idx="4294967295"/>
          </p:nvPr>
        </p:nvSpPr>
        <p:spPr>
          <a:xfrm>
            <a:off x="611188" y="1484313"/>
            <a:ext cx="7886700" cy="2016125"/>
          </a:xfrm>
        </p:spPr>
        <p:txBody>
          <a:bodyPr tIns="45700" bIns="45700">
            <a:noAutofit/>
          </a:bodyPr>
          <a:lstStyle/>
          <a:p>
            <a:pPr eaLnBrk="1" fontAlgn="auto" hangingPunct="1">
              <a:lnSpc>
                <a:spcPct val="90000"/>
              </a:lnSpc>
              <a:spcBef>
                <a:spcPts val="0"/>
              </a:spcBef>
              <a:spcAft>
                <a:spcPts val="600"/>
              </a:spcAft>
              <a:buClr>
                <a:schemeClr val="dk1"/>
              </a:buClr>
              <a:buSzPct val="100000"/>
              <a:buFont typeface="Arial"/>
              <a:buNone/>
              <a:defRPr/>
            </a:pPr>
            <a:r>
              <a:rPr lang="en-CA" sz="2800" dirty="0" smtClean="0">
                <a:solidFill>
                  <a:schemeClr val="dk1"/>
                </a:solidFill>
                <a:latin typeface="Calibri Light" panose="020F0302020204030204" pitchFamily="34" charset="0"/>
                <a:ea typeface="Calibri"/>
                <a:cs typeface="Calibri"/>
                <a:sym typeface="Calibri"/>
              </a:rPr>
              <a:t>Household Food Security Survey Module (HFSSM)</a:t>
            </a:r>
          </a:p>
          <a:p>
            <a:pPr marL="685800" lvl="1" indent="-228600" eaLnBrk="1" fontAlgn="auto" hangingPunct="1">
              <a:lnSpc>
                <a:spcPct val="90000"/>
              </a:lnSpc>
              <a:spcBef>
                <a:spcPts val="0"/>
              </a:spcBef>
              <a:spcAft>
                <a:spcPts val="600"/>
              </a:spcAft>
              <a:buClr>
                <a:schemeClr val="dk1"/>
              </a:buClr>
              <a:buSzPct val="100000"/>
              <a:buFont typeface="Arial"/>
              <a:buChar char="•"/>
              <a:defRPr/>
            </a:pPr>
            <a:r>
              <a:rPr lang="en-CA" sz="2400" dirty="0" smtClean="0">
                <a:solidFill>
                  <a:schemeClr val="dk1"/>
                </a:solidFill>
                <a:latin typeface="Calibri Light" panose="020F0302020204030204" pitchFamily="34" charset="0"/>
                <a:ea typeface="Calibri"/>
                <a:cs typeface="Calibri"/>
                <a:sym typeface="Calibri"/>
              </a:rPr>
              <a:t>18 questions</a:t>
            </a:r>
          </a:p>
          <a:p>
            <a:pPr marL="685800" lvl="1" indent="-228600" eaLnBrk="1" fontAlgn="auto" hangingPunct="1">
              <a:lnSpc>
                <a:spcPct val="90000"/>
              </a:lnSpc>
              <a:spcBef>
                <a:spcPts val="0"/>
              </a:spcBef>
              <a:spcAft>
                <a:spcPts val="600"/>
              </a:spcAft>
              <a:buClr>
                <a:schemeClr val="dk1"/>
              </a:buClr>
              <a:buSzPct val="100000"/>
              <a:buFont typeface="Arial"/>
              <a:buChar char="•"/>
              <a:defRPr/>
            </a:pPr>
            <a:r>
              <a:rPr lang="en-CA" sz="2400" dirty="0" smtClean="0">
                <a:solidFill>
                  <a:schemeClr val="dk1"/>
                </a:solidFill>
                <a:latin typeface="Calibri Light" panose="020F0302020204030204" pitchFamily="34" charset="0"/>
                <a:ea typeface="Calibri"/>
                <a:cs typeface="Calibri"/>
                <a:sym typeface="Calibri"/>
              </a:rPr>
              <a:t>Part of Canadian Community Health Survey</a:t>
            </a:r>
          </a:p>
          <a:p>
            <a:pPr marL="685800" lvl="1" indent="-228600" eaLnBrk="1" fontAlgn="auto" hangingPunct="1">
              <a:lnSpc>
                <a:spcPct val="90000"/>
              </a:lnSpc>
              <a:spcBef>
                <a:spcPts val="0"/>
              </a:spcBef>
              <a:spcAft>
                <a:spcPts val="600"/>
              </a:spcAft>
              <a:buClr>
                <a:schemeClr val="dk1"/>
              </a:buClr>
              <a:buSzPct val="100000"/>
              <a:buFont typeface="Arial"/>
              <a:buChar char="•"/>
              <a:defRPr/>
            </a:pPr>
            <a:r>
              <a:rPr lang="en-CA" sz="2400" dirty="0" smtClean="0">
                <a:solidFill>
                  <a:schemeClr val="dk1"/>
                </a:solidFill>
                <a:latin typeface="Calibri Light" panose="020F0302020204030204" pitchFamily="34" charset="0"/>
                <a:ea typeface="Calibri"/>
                <a:cs typeface="Calibri"/>
                <a:sym typeface="Calibri"/>
              </a:rPr>
              <a:t>Reports produced by Food Insecurity </a:t>
            </a:r>
            <a:r>
              <a:rPr lang="en-CA" sz="2400" dirty="0">
                <a:solidFill>
                  <a:schemeClr val="dk1"/>
                </a:solidFill>
                <a:latin typeface="Calibri Light" panose="020F0302020204030204" pitchFamily="34" charset="0"/>
                <a:ea typeface="Calibri"/>
                <a:cs typeface="Calibri"/>
                <a:sym typeface="Calibri"/>
              </a:rPr>
              <a:t>Policy Research (</a:t>
            </a:r>
            <a:r>
              <a:rPr lang="en-CA" sz="2400" dirty="0" smtClean="0">
                <a:solidFill>
                  <a:schemeClr val="dk1"/>
                </a:solidFill>
                <a:latin typeface="Calibri Light" panose="020F0302020204030204" pitchFamily="34" charset="0"/>
                <a:ea typeface="Calibri"/>
                <a:cs typeface="Calibri"/>
                <a:sym typeface="Calibri"/>
              </a:rPr>
              <a:t>PROOF)</a:t>
            </a:r>
            <a:endParaRPr sz="2590" dirty="0">
              <a:solidFill>
                <a:schemeClr val="dk1"/>
              </a:solidFill>
              <a:latin typeface="Calibri Light" panose="020F0302020204030204" pitchFamily="34" charset="0"/>
              <a:ea typeface="Calibri"/>
              <a:cs typeface="Calibri"/>
              <a:sym typeface="Calibri"/>
            </a:endParaRPr>
          </a:p>
        </p:txBody>
      </p:sp>
      <p:pic>
        <p:nvPicPr>
          <p:cNvPr id="1843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560763"/>
            <a:ext cx="2378075" cy="29432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7" name="TextBox 2"/>
          <p:cNvSpPr txBox="1">
            <a:spLocks noChangeArrowheads="1"/>
          </p:cNvSpPr>
          <p:nvPr/>
        </p:nvSpPr>
        <p:spPr bwMode="auto">
          <a:xfrm>
            <a:off x="3779838" y="3560763"/>
            <a:ext cx="4752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Bef>
                <a:spcPct val="0"/>
              </a:spcBef>
              <a:buFontTx/>
              <a:buNone/>
            </a:pPr>
            <a:r>
              <a:rPr lang="en-CA" altLang="en-US" sz="2400">
                <a:solidFill>
                  <a:srgbClr val="000000"/>
                </a:solidFill>
                <a:latin typeface="Calibri" panose="020F0502020204030204" pitchFamily="34" charset="0"/>
                <a:sym typeface="Arial" panose="020B0604020202020204" pitchFamily="34" charset="0"/>
                <a:hlinkClick r:id="rId6"/>
              </a:rPr>
              <a:t>http://proof.utoronto.ca/resources/proof-annual-reports/</a:t>
            </a:r>
            <a:r>
              <a:rPr lang="en-CA" altLang="en-US" sz="2400">
                <a:solidFill>
                  <a:srgbClr val="000000"/>
                </a:solidFill>
                <a:latin typeface="Calibri" panose="020F0502020204030204" pitchFamily="34" charset="0"/>
                <a:sym typeface="Arial" panose="020B0604020202020204" pitchFamily="34" charset="0"/>
              </a:rPr>
              <a:t>  </a:t>
            </a:r>
          </a:p>
          <a:p>
            <a:pPr algn="ctr" eaLnBrk="1" hangingPunct="1">
              <a:spcBef>
                <a:spcPct val="0"/>
              </a:spcBef>
              <a:buFontTx/>
              <a:buNone/>
            </a:pPr>
            <a:endParaRPr lang="en-CA" altLang="en-US" sz="2400">
              <a:solidFill>
                <a:srgbClr val="000000"/>
              </a:solidFill>
              <a:latin typeface="Calibri" panose="020F0502020204030204" pitchFamily="34" charset="0"/>
              <a:sym typeface="Arial" panose="020B0604020202020204" pitchFamily="34" charset="0"/>
            </a:endParaRPr>
          </a:p>
          <a:p>
            <a:pPr algn="ctr" eaLnBrk="1" hangingPunct="1">
              <a:spcBef>
                <a:spcPct val="0"/>
              </a:spcBef>
              <a:buFontTx/>
              <a:buNone/>
            </a:pPr>
            <a:endParaRPr lang="en-CA" altLang="en-US" sz="2400">
              <a:solidFill>
                <a:srgbClr val="000000"/>
              </a:solidFill>
              <a:latin typeface="Calibri" panose="020F0502020204030204" pitchFamily="34" charset="0"/>
              <a:sym typeface="Arial" panose="020B0604020202020204" pitchFamily="34" charset="0"/>
            </a:endParaRPr>
          </a:p>
        </p:txBody>
      </p:sp>
      <p:sp>
        <p:nvSpPr>
          <p:cNvPr id="18438" name="TextBox 5"/>
          <p:cNvSpPr txBox="1">
            <a:spLocks noChangeArrowheads="1"/>
          </p:cNvSpPr>
          <p:nvPr/>
        </p:nvSpPr>
        <p:spPr bwMode="auto">
          <a:xfrm>
            <a:off x="3851275" y="4610100"/>
            <a:ext cx="4752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Bef>
                <a:spcPct val="0"/>
              </a:spcBef>
              <a:buFontTx/>
              <a:buNone/>
            </a:pPr>
            <a:r>
              <a:rPr lang="en-CA" altLang="en-US" sz="2400">
                <a:solidFill>
                  <a:srgbClr val="000000"/>
                </a:solidFill>
                <a:latin typeface="Calibri" panose="020F0502020204030204" pitchFamily="34" charset="0"/>
                <a:sym typeface="Arial" panose="020B0604020202020204" pitchFamily="34" charset="0"/>
                <a:hlinkClick r:id="rId7"/>
              </a:rPr>
              <a:t>http://proof.utoronto.ca/resources/fact-sheets/</a:t>
            </a:r>
            <a:r>
              <a:rPr lang="en-CA" altLang="en-US" sz="2400">
                <a:solidFill>
                  <a:srgbClr val="000000"/>
                </a:solidFill>
                <a:latin typeface="Calibri" panose="020F0502020204030204" pitchFamily="34" charset="0"/>
                <a:sym typeface="Arial" panose="020B0604020202020204" pitchFamily="34"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7426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380"/>
          <p:cNvSpPr>
            <a:spLocks noGrp="1"/>
          </p:cNvSpPr>
          <p:nvPr>
            <p:ph type="title" idx="4294967295"/>
          </p:nvPr>
        </p:nvSpPr>
        <p:spPr>
          <a:xfrm>
            <a:off x="755650" y="404813"/>
            <a:ext cx="7886700" cy="1325562"/>
          </a:xfrm>
        </p:spPr>
        <p:txBody>
          <a:bodyPr tIns="45700" bIns="45700"/>
          <a:lstStyle/>
          <a:p>
            <a:pPr eaLnBrk="1" hangingPunct="1">
              <a:lnSpc>
                <a:spcPct val="90000"/>
              </a:lnSpc>
              <a:buClr>
                <a:srgbClr val="000000"/>
              </a:buClr>
              <a:buSzPct val="25000"/>
              <a:buFont typeface="Calibri" panose="020F0502020204030204" pitchFamily="34" charset="0"/>
              <a:buNone/>
            </a:pPr>
            <a:r>
              <a:rPr lang="en-CA" altLang="en-US" smtClean="0">
                <a:latin typeface="Calibri" panose="020F0502020204030204" pitchFamily="34" charset="0"/>
                <a:sym typeface="Calibri" panose="020F0502020204030204" pitchFamily="34" charset="0"/>
              </a:rPr>
              <a:t>How many Ontarians are affected  by food insecurity?</a:t>
            </a:r>
          </a:p>
        </p:txBody>
      </p:sp>
      <p:sp>
        <p:nvSpPr>
          <p:cNvPr id="20483" name="Shape 381"/>
          <p:cNvSpPr>
            <a:spLocks noGrp="1"/>
          </p:cNvSpPr>
          <p:nvPr>
            <p:ph type="body" idx="4294967295"/>
          </p:nvPr>
        </p:nvSpPr>
        <p:spPr>
          <a:xfrm>
            <a:off x="684213" y="1700213"/>
            <a:ext cx="7886700" cy="3168650"/>
          </a:xfrm>
        </p:spPr>
        <p:txBody>
          <a:bodyPr tIns="45700" bIns="45700"/>
          <a:lstStyle/>
          <a:p>
            <a:pPr marL="228600" indent="-228600" eaLnBrk="1" hangingPunct="1">
              <a:lnSpc>
                <a:spcPct val="90000"/>
              </a:lnSpc>
              <a:buClr>
                <a:srgbClr val="000000"/>
              </a:buClr>
            </a:pPr>
            <a:endParaRPr lang="en-CA" altLang="en-US" sz="2800" smtClean="0">
              <a:latin typeface="Calibri" panose="020F0502020204030204" pitchFamily="34" charset="0"/>
              <a:sym typeface="Calibri" panose="020F0502020204030204" pitchFamily="34" charset="0"/>
            </a:endParaRPr>
          </a:p>
          <a:p>
            <a:pPr marL="228600" indent="-228600" eaLnBrk="1" hangingPunct="1">
              <a:lnSpc>
                <a:spcPct val="90000"/>
              </a:lnSpc>
              <a:buClr>
                <a:srgbClr val="000000"/>
              </a:buClr>
            </a:pPr>
            <a:endParaRPr lang="en-CA" altLang="en-US" sz="2800" smtClean="0">
              <a:latin typeface="Calibri" panose="020F0502020204030204" pitchFamily="34" charset="0"/>
              <a:sym typeface="Calibri" panose="020F0502020204030204" pitchFamily="34" charset="0"/>
            </a:endParaRPr>
          </a:p>
          <a:p>
            <a:pPr marL="228600" indent="-228600" eaLnBrk="1" hangingPunct="1">
              <a:lnSpc>
                <a:spcPct val="90000"/>
              </a:lnSpc>
              <a:buClr>
                <a:srgbClr val="000000"/>
              </a:buClr>
            </a:pPr>
            <a:endParaRPr lang="en-CA" altLang="en-US" sz="2800" smtClean="0">
              <a:latin typeface="Calibri" panose="020F0502020204030204" pitchFamily="34" charset="0"/>
              <a:sym typeface="Calibri" panose="020F0502020204030204" pitchFamily="34" charset="0"/>
            </a:endParaRPr>
          </a:p>
        </p:txBody>
      </p:sp>
      <p:sp>
        <p:nvSpPr>
          <p:cNvPr id="20484" name="TextBox 3"/>
          <p:cNvSpPr txBox="1">
            <a:spLocks noChangeArrowheads="1"/>
          </p:cNvSpPr>
          <p:nvPr/>
        </p:nvSpPr>
        <p:spPr bwMode="auto">
          <a:xfrm>
            <a:off x="1835150" y="4900613"/>
            <a:ext cx="55451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Bef>
                <a:spcPct val="0"/>
              </a:spcBef>
              <a:buFontTx/>
              <a:buNone/>
            </a:pPr>
            <a:r>
              <a:rPr lang="en-CA" altLang="en-US" sz="1400">
                <a:solidFill>
                  <a:srgbClr val="000000"/>
                </a:solidFill>
                <a:latin typeface="Calibri" panose="020F0502020204030204" pitchFamily="34" charset="0"/>
                <a:sym typeface="Arial" panose="020B0604020202020204" pitchFamily="34" charset="0"/>
              </a:rPr>
              <a:t>Reference: Tarasuk V, Mitchell A, Dachner N.  2016. Household food insecurity in Canada, 2014.  Toronto:  Research to identify policy options to reduce food insecurity (PROOF).  Retrieved from: </a:t>
            </a:r>
            <a:r>
              <a:rPr lang="en-CA" altLang="en-US" sz="1400">
                <a:solidFill>
                  <a:srgbClr val="000000"/>
                </a:solidFill>
                <a:latin typeface="Calibri" panose="020F0502020204030204" pitchFamily="34" charset="0"/>
                <a:sym typeface="Arial" panose="020B0604020202020204" pitchFamily="34" charset="0"/>
                <a:hlinkClick r:id="rId5"/>
              </a:rPr>
              <a:t>http://proof.utoronto.ca</a:t>
            </a:r>
            <a:r>
              <a:rPr lang="en-CA" altLang="en-US" sz="1400">
                <a:solidFill>
                  <a:srgbClr val="000000"/>
                </a:solidFill>
                <a:latin typeface="Calibri" panose="020F0502020204030204" pitchFamily="34" charset="0"/>
                <a:sym typeface="Arial" panose="020B0604020202020204" pitchFamily="34" charset="0"/>
              </a:rPr>
              <a:t>.</a:t>
            </a:r>
          </a:p>
        </p:txBody>
      </p:sp>
      <p:graphicFrame>
        <p:nvGraphicFramePr>
          <p:cNvPr id="7" name="Chart 6"/>
          <p:cNvGraphicFramePr>
            <a:graphicFrameLocks/>
          </p:cNvGraphicFramePr>
          <p:nvPr/>
        </p:nvGraphicFramePr>
        <p:xfrm>
          <a:off x="1398270" y="1872909"/>
          <a:ext cx="6408712" cy="2876624"/>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5796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1.1"/>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998F86"/>
      </a:lt2>
      <a:accent1>
        <a:srgbClr val="FFFFFF"/>
      </a:accent1>
      <a:accent2>
        <a:srgbClr val="FFA200"/>
      </a:accent2>
      <a:accent3>
        <a:srgbClr val="FFFFFF"/>
      </a:accent3>
      <a:accent4>
        <a:srgbClr val="000000"/>
      </a:accent4>
      <a:accent5>
        <a:srgbClr val="FFFFFF"/>
      </a:accent5>
      <a:accent6>
        <a:srgbClr val="E79200"/>
      </a:accent6>
      <a:hlink>
        <a:srgbClr val="0098AA"/>
      </a:hlink>
      <a:folHlink>
        <a:srgbClr val="0078C9"/>
      </a:folHlink>
    </a:clrScheme>
    <a:fontScheme name="Default Design">
      <a:majorFont>
        <a:latin typeface="Avenir LT 45 Book"/>
        <a:ea typeface=""/>
        <a:cs typeface="Arial"/>
      </a:majorFont>
      <a:minorFont>
        <a:latin typeface="Avenir LT 45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998F86"/>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998F86"/>
        </a:lt2>
        <a:accent1>
          <a:srgbClr val="0098AA"/>
        </a:accent1>
        <a:accent2>
          <a:srgbClr val="333399"/>
        </a:accent2>
        <a:accent3>
          <a:srgbClr val="FFFFFF"/>
        </a:accent3>
        <a:accent4>
          <a:srgbClr val="000000"/>
        </a:accent4>
        <a:accent5>
          <a:srgbClr val="AACAD2"/>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78C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d3c136bf-8407-41e5-97b0-71bfc694845f" ContentTypeId="0x010100BEBD1B217F6D144191B58533C4577EAB24" PreviousValue="false"/>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9192eef9-a973-4dd2-903b-b1a6f74a0990">
      <Terms xmlns="http://schemas.microsoft.com/office/infopath/2007/PartnerControls">
        <TermInfo xmlns="http://schemas.microsoft.com/office/infopath/2007/PartnerControls">
          <TermName xmlns="http://schemas.microsoft.com/office/infopath/2007/PartnerControls">Power point presentation</TermName>
          <TermId xmlns="http://schemas.microsoft.com/office/infopath/2007/PartnerControls">ba13772b-c1eb-4e18-ab19-20dab133e5e7</TermId>
        </TermInfo>
        <TermInfo xmlns="http://schemas.microsoft.com/office/infopath/2007/PartnerControls">
          <TermName xmlns="http://schemas.microsoft.com/office/infopath/2007/PartnerControls">Training</TermName>
          <TermId xmlns="http://schemas.microsoft.com/office/infopath/2007/PartnerControls">eab89496-b5f7-4c12-9a57-a916a3b84f29</TermId>
        </TermInfo>
      </Terms>
    </TaxKeywordTaxHTField>
    <Municipality xmlns="9192eef9-a973-4dd2-903b-b1a6f74a0990" xsi:nil="true"/>
    <g88fcf18313d40bba7263ebb42a5ea87 xmlns="9192eef9-a973-4dd2-903b-b1a6f74a0990">
      <Terms xmlns="http://schemas.microsoft.com/office/infopath/2007/PartnerControls">
        <TermInfo xmlns="http://schemas.microsoft.com/office/infopath/2007/PartnerControls">
          <TermName xmlns="http://schemas.microsoft.com/office/infopath/2007/PartnerControls">Food and Nutrition</TermName>
          <TermId xmlns="http://schemas.microsoft.com/office/infopath/2007/PartnerControls">1bf80325-3e02-44ad-81d7-779fa90fce95</TermId>
        </TermInfo>
      </Terms>
    </g88fcf18313d40bba7263ebb42a5ea87>
    <o89440759de44b33be01bc2592c5fa06 xmlns="9192eef9-a973-4dd2-903b-b1a6f74a0990">
      <Terms xmlns="http://schemas.microsoft.com/office/infopath/2007/PartnerControls"/>
    </o89440759de44b33be01bc2592c5fa06>
    <j8026ee1aaa640eb97e36e84bdfcae15 xmlns="9192eef9-a973-4dd2-903b-b1a6f74a0990">
      <Terms xmlns="http://schemas.microsoft.com/office/infopath/2007/PartnerControls"/>
    </j8026ee1aaa640eb97e36e84bdfcae15>
    <CDIP_x0020_Year xmlns="9192eef9-a973-4dd2-903b-b1a6f74a0990" xsi:nil="true"/>
    <kc98ee6bb58542319e4eb5a0203fa71d xmlns="9192eef9-a973-4dd2-903b-b1a6f74a0990">
      <Terms xmlns="http://schemas.microsoft.com/office/infopath/2007/PartnerControls"/>
    </kc98ee6bb58542319e4eb5a0203fa71d>
    <TaxCatchAll xmlns="9192eef9-a973-4dd2-903b-b1a6f74a0990">
      <Value>90</Value>
      <Value>402</Value>
      <Value>65</Value>
    </TaxCatchAll>
    <_dlc_DocId xmlns="9192eef9-a973-4dd2-903b-b1a6f74a0990">DK2APMNKWXUQ-694434056-286</_dlc_DocId>
    <_dlc_DocIdUrl xmlns="9192eef9-a973-4dd2-903b-b1a6f74a0990">
      <Url>http://cdp.thrive/fandn/_layouts/15/DocIdRedir.aspx?ID=DK2APMNKWXUQ-694434056-286</Url>
      <Description>DK2APMNKWXUQ-694434056-286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CDIP Document" ma:contentTypeID="0x010100BEBD1B217F6D144191B58533C4577EAB2400C345148A3C4B3F46AFDD6905D2C40213" ma:contentTypeVersion="33" ma:contentTypeDescription="" ma:contentTypeScope="" ma:versionID="b711c8c7d27ac616960e6277a47b7a63">
  <xsd:schema xmlns:xsd="http://www.w3.org/2001/XMLSchema" xmlns:xs="http://www.w3.org/2001/XMLSchema" xmlns:p="http://schemas.microsoft.com/office/2006/metadata/properties" xmlns:ns2="9192eef9-a973-4dd2-903b-b1a6f74a0990" targetNamespace="http://schemas.microsoft.com/office/2006/metadata/properties" ma:root="true" ma:fieldsID="53e2f7434475da5b00742571b8a24985" ns2:_="">
    <xsd:import namespace="9192eef9-a973-4dd2-903b-b1a6f74a0990"/>
    <xsd:element name="properties">
      <xsd:complexType>
        <xsd:sequence>
          <xsd:element name="documentManagement">
            <xsd:complexType>
              <xsd:all>
                <xsd:element ref="ns2:_dlc_DocId" minOccurs="0"/>
                <xsd:element ref="ns2:_dlc_DocIdUrl" minOccurs="0"/>
                <xsd:element ref="ns2:_dlc_DocIdPersistId" minOccurs="0"/>
                <xsd:element ref="ns2:kc98ee6bb58542319e4eb5a0203fa71d" minOccurs="0"/>
                <xsd:element ref="ns2:TaxCatchAll" minOccurs="0"/>
                <xsd:element ref="ns2:TaxCatchAllLabel" minOccurs="0"/>
                <xsd:element ref="ns2:g88fcf18313d40bba7263ebb42a5ea87" minOccurs="0"/>
                <xsd:element ref="ns2:TaxKeywordTaxHTField" minOccurs="0"/>
                <xsd:element ref="ns2:j8026ee1aaa640eb97e36e84bdfcae15" minOccurs="0"/>
                <xsd:element ref="ns2:o89440759de44b33be01bc2592c5fa06" minOccurs="0"/>
                <xsd:element ref="ns2:Municipality" minOccurs="0"/>
                <xsd:element ref="ns2:CDIP_x0020_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2eef9-a973-4dd2-903b-b1a6f74a099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kc98ee6bb58542319e4eb5a0203fa71d" ma:index="11" nillable="true" ma:taxonomy="true" ma:internalName="kc98ee6bb58542319e4eb5a0203fa71d" ma:taxonomyFieldName="CDIP_x0020_Document_x0020_Type" ma:displayName="CDIP Document Type" ma:indexed="true" ma:readOnly="false" ma:fieldId="{4c98ee6b-b585-4231-9e4e-b5a0203fa71d}" ma:sspId="d3c136bf-8407-41e5-97b0-71bfc694845f" ma:termSetId="0bd32fb0-abb7-4f7a-8bcf-2ea3234fb830" ma:anchorId="00000000-0000-0000-0000-000000000000" ma:open="true" ma:isKeyword="false">
      <xsd:complexType>
        <xsd:sequence>
          <xsd:element ref="pc:Terms" minOccurs="0" maxOccurs="1"/>
        </xsd:sequence>
      </xsd:complexType>
    </xsd:element>
    <xsd:element name="TaxCatchAll" ma:index="12" nillable="true" ma:displayName="Taxonomy Catch All Column" ma:hidden="true" ma:list="{ccfde705-4d30-4f4c-9164-63b8738104e7}" ma:internalName="TaxCatchAll" ma:readOnly="false" ma:showField="CatchAllData" ma:web="fe81c58b-3443-4dcb-ba54-1c4e1afe7c30">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ccfde705-4d30-4f4c-9164-63b8738104e7}" ma:internalName="TaxCatchAllLabel" ma:readOnly="true" ma:showField="CatchAllDataLabel" ma:web="fe81c58b-3443-4dcb-ba54-1c4e1afe7c30">
      <xsd:complexType>
        <xsd:complexContent>
          <xsd:extension base="dms:MultiChoiceLookup">
            <xsd:sequence>
              <xsd:element name="Value" type="dms:Lookup" maxOccurs="unbounded" minOccurs="0" nillable="true"/>
            </xsd:sequence>
          </xsd:extension>
        </xsd:complexContent>
      </xsd:complexType>
    </xsd:element>
    <xsd:element name="g88fcf18313d40bba7263ebb42a5ea87" ma:index="15" nillable="true" ma:taxonomy="true" ma:internalName="g88fcf18313d40bba7263ebb42a5ea87" ma:taxonomyFieldName="CDIP_x0020_Category" ma:displayName="CDIP Category" ma:readOnly="false" ma:fieldId="{088fcf18-313d-40bb-a726-3ebb42a5ea87}" ma:taxonomyMulti="true" ma:sspId="d3c136bf-8407-41e5-97b0-71bfc694845f" ma:termSetId="d4ae14ba-dbfd-440c-9e08-8ddad6d929ea" ma:anchorId="00000000-0000-0000-0000-000000000000" ma:open="false" ma:isKeyword="false">
      <xsd:complexType>
        <xsd:sequence>
          <xsd:element ref="pc:Terms" minOccurs="0" maxOccurs="1"/>
        </xsd:sequence>
      </xsd:complexType>
    </xsd:element>
    <xsd:element name="TaxKeywordTaxHTField" ma:index="17" nillable="true" ma:taxonomy="true" ma:internalName="TaxKeywordTaxHTField" ma:taxonomyFieldName="TaxKeyword" ma:displayName="Enterprise Keywords" ma:readOnly="false" ma:fieldId="{23f27201-bee3-471e-b2e7-b64fd8b7ca38}" ma:taxonomyMulti="true" ma:sspId="d3c136bf-8407-41e5-97b0-71bfc694845f" ma:termSetId="00000000-0000-0000-0000-000000000000" ma:anchorId="00000000-0000-0000-0000-000000000000" ma:open="true" ma:isKeyword="true">
      <xsd:complexType>
        <xsd:sequence>
          <xsd:element ref="pc:Terms" minOccurs="0" maxOccurs="1"/>
        </xsd:sequence>
      </xsd:complexType>
    </xsd:element>
    <xsd:element name="j8026ee1aaa640eb97e36e84bdfcae15" ma:index="19" nillable="true" ma:taxonomy="true" ma:internalName="j8026ee1aaa640eb97e36e84bdfcae15" ma:taxonomyFieldName="CDIP_x0020_Channel" ma:displayName="CDIP Channel" ma:readOnly="false" ma:fieldId="{38026ee1-aaa6-40eb-97e3-6e84bdfcae15}" ma:taxonomyMulti="true" ma:sspId="d3c136bf-8407-41e5-97b0-71bfc694845f" ma:termSetId="2946f902-fe87-4290-bda2-33cf37c1350a" ma:anchorId="00000000-0000-0000-0000-000000000000" ma:open="false" ma:isKeyword="false">
      <xsd:complexType>
        <xsd:sequence>
          <xsd:element ref="pc:Terms" minOccurs="0" maxOccurs="1"/>
        </xsd:sequence>
      </xsd:complexType>
    </xsd:element>
    <xsd:element name="o89440759de44b33be01bc2592c5fa06" ma:index="21" nillable="true" ma:taxonomy="true" ma:internalName="o89440759de44b33be01bc2592c5fa06" ma:taxonomyFieldName="CDIP_x0020_Audience" ma:displayName="CDIP Audience" ma:readOnly="false" ma:fieldId="{88944075-9de4-4b33-be01-bc2592c5fa06}" ma:taxonomyMulti="true" ma:sspId="d3c136bf-8407-41e5-97b0-71bfc694845f" ma:termSetId="d478c353-dab8-448a-92ef-648d67771582" ma:anchorId="00000000-0000-0000-0000-000000000000" ma:open="false" ma:isKeyword="false">
      <xsd:complexType>
        <xsd:sequence>
          <xsd:element ref="pc:Terms" minOccurs="0" maxOccurs="1"/>
        </xsd:sequence>
      </xsd:complexType>
    </xsd:element>
    <xsd:element name="Municipality" ma:index="23" nillable="true" ma:displayName="Municipality" ma:format="Dropdown" ma:internalName="Municipality" ma:readOnly="false">
      <xsd:simpleType>
        <xsd:restriction base="dms:Choice">
          <xsd:enumeration value="Atikokan"/>
          <xsd:enumeration value="Dryden"/>
          <xsd:enumeration value="Ear Falls"/>
          <xsd:enumeration value="Emo"/>
          <xsd:enumeration value="Fort Frances"/>
          <xsd:enumeration value="Ignace"/>
          <xsd:enumeration value="Kenora"/>
          <xsd:enumeration value="Machin"/>
          <xsd:enumeration value="Nestor Falls"/>
          <xsd:enumeration value="Pickle Lake"/>
          <xsd:enumeration value="Rainy River"/>
          <xsd:enumeration value="Red Lake"/>
          <xsd:enumeration value="Sioux Lookout"/>
          <xsd:enumeration value="Sioux Narrows"/>
        </xsd:restriction>
      </xsd:simpleType>
    </xsd:element>
    <xsd:element name="CDIP_x0020_Year" ma:index="24" nillable="true" ma:displayName="CDIP Year" ma:format="Dropdown" ma:indexed="true" ma:internalName="CDIP_x0020_Year" ma:readOnly="false">
      <xsd:simpleType>
        <xsd:restriction base="dms:Choice">
          <xsd:enumeration value="2012"/>
          <xsd:enumeration value="2011"/>
          <xsd:enumeration value="2010"/>
          <xsd:enumeration value="2009"/>
          <xsd:enumeration value="2008"/>
          <xsd:enumeration value="2007"/>
          <xsd:enumeration value="2006"/>
          <xsd:enumeration value="2005"/>
          <xsd:enumeration value="2004"/>
          <xsd:enumeration value="2003"/>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5A95DB4-0A94-4860-B752-2FE1E01C3A45}">
  <ds:schemaRefs>
    <ds:schemaRef ds:uri="Microsoft.SharePoint.Taxonomy.ContentTypeSync"/>
  </ds:schemaRefs>
</ds:datastoreItem>
</file>

<file path=customXml/itemProps2.xml><?xml version="1.0" encoding="utf-8"?>
<ds:datastoreItem xmlns:ds="http://schemas.openxmlformats.org/officeDocument/2006/customXml" ds:itemID="{B8F4D56A-5095-4F73-909A-39DD4E259DC2}">
  <ds:schemaRefs>
    <ds:schemaRef ds:uri="http://schemas.openxmlformats.org/package/2006/metadata/core-properties"/>
    <ds:schemaRef ds:uri="9192eef9-a973-4dd2-903b-b1a6f74a0990"/>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3710F97-0849-43A1-9716-FC9CBA6A02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92eef9-a973-4dd2-903b-b1a6f74a09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4799368-D934-4983-A429-02613048084D}">
  <ds:schemaRefs>
    <ds:schemaRef ds:uri="http://schemas.microsoft.com/sharepoint/v3/contenttype/forms"/>
  </ds:schemaRefs>
</ds:datastoreItem>
</file>

<file path=customXml/itemProps5.xml><?xml version="1.0" encoding="utf-8"?>
<ds:datastoreItem xmlns:ds="http://schemas.openxmlformats.org/officeDocument/2006/customXml" ds:itemID="{052530B5-A1C3-4A88-9468-7F517AA786F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23959</TotalTime>
  <Words>4277</Words>
  <Application>Microsoft Office PowerPoint</Application>
  <PresentationFormat>On-screen Show (4:3)</PresentationFormat>
  <Paragraphs>362</Paragraphs>
  <Slides>27</Slides>
  <Notes>27</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Avenir LT 45 Book</vt:lpstr>
      <vt:lpstr>Calibri</vt:lpstr>
      <vt:lpstr>Calibri Light</vt:lpstr>
      <vt:lpstr>Webdings</vt:lpstr>
      <vt:lpstr>Default Design</vt:lpstr>
      <vt:lpstr>PowerPoint Presentation</vt:lpstr>
      <vt:lpstr>Food Insecurity</vt:lpstr>
      <vt:lpstr>Overview</vt:lpstr>
      <vt:lpstr>The Issue</vt:lpstr>
      <vt:lpstr>PowerPoint Presentation</vt:lpstr>
      <vt:lpstr>Hunger</vt:lpstr>
      <vt:lpstr>Background and current Status</vt:lpstr>
      <vt:lpstr>How is food insecurity measured? </vt:lpstr>
      <vt:lpstr>How many Ontarians are affected  by food insecurity?</vt:lpstr>
      <vt:lpstr>PowerPoint Presentation</vt:lpstr>
      <vt:lpstr>Relationship between food insecurity and health</vt:lpstr>
      <vt:lpstr>How is food insecurity relevant to public health practice? </vt:lpstr>
      <vt:lpstr>What is the NFB Survey? </vt:lpstr>
      <vt:lpstr>First Nations vs. Non First Nations Communities (2015)</vt:lpstr>
      <vt:lpstr>Why does the cost of  FOOD matter?</vt:lpstr>
      <vt:lpstr>PowerPoint Presentation</vt:lpstr>
      <vt:lpstr>Key Considerations</vt:lpstr>
      <vt:lpstr>So-called “food security” programs</vt:lpstr>
      <vt:lpstr>Food banks...solving hunger?</vt:lpstr>
      <vt:lpstr>Food charity:</vt:lpstr>
      <vt:lpstr>What is the solution?</vt:lpstr>
      <vt:lpstr>What public health can do</vt:lpstr>
      <vt:lpstr>What can we/you do?</vt:lpstr>
      <vt:lpstr>What can we/you do?</vt:lpstr>
      <vt:lpstr>For More Information</vt:lpstr>
      <vt:lpstr>Thank you  for your time!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Insecurity Taining  (2017 NFB results) recorded Nov 14, 2018</dc:title>
  <dc:creator>srobinson</dc:creator>
  <cp:keywords>Training; Power point presentation</cp:keywords>
  <cp:lastModifiedBy>Windows User</cp:lastModifiedBy>
  <cp:revision>209</cp:revision>
  <cp:lastPrinted>2018-11-14T13:56:14Z</cp:lastPrinted>
  <dcterms:created xsi:type="dcterms:W3CDTF">2010-12-02T17:39:11Z</dcterms:created>
  <dcterms:modified xsi:type="dcterms:W3CDTF">2019-08-14T18:39:18Z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0x010100BEBD1B217F6D144191B58533C4577EAB2400C345148A3C4B3F46AFDD6905D2C40213</vt:lpwstr>
  </property>
  <property fmtid="{D5CDD505-2E9C-101B-9397-08002B2CF9AE}" pid="3" name="_dlc_DocIdItemGuid">
    <vt:lpwstr>11174d0b-ff93-4347-b64d-65afe89e8d19</vt:lpwstr>
  </property>
  <property fmtid="{D5CDD505-2E9C-101B-9397-08002B2CF9AE}" pid="4" name="CDIP Category">
    <vt:lpwstr>65;#Food and Nutrition|1bf80325-3e02-44ad-81d7-779fa90fce95</vt:lpwstr>
  </property>
  <property fmtid="{D5CDD505-2E9C-101B-9397-08002B2CF9AE}" pid="5" name="TaxKeyword">
    <vt:lpwstr>402;#Power point presentation|ba13772b-c1eb-4e18-ab19-20dab133e5e7;#90;#Training|eab89496-b5f7-4c12-9a57-a916a3b84f29</vt:lpwstr>
  </property>
  <property fmtid="{D5CDD505-2E9C-101B-9397-08002B2CF9AE}" pid="6" name="CDIP Channel">
    <vt:lpwstr/>
  </property>
  <property fmtid="{D5CDD505-2E9C-101B-9397-08002B2CF9AE}" pid="7" name="CDIP Document Type">
    <vt:lpwstr/>
  </property>
  <property fmtid="{D5CDD505-2E9C-101B-9397-08002B2CF9AE}" pid="8" name="Municipality/TownshipTaxHTField0">
    <vt:lpwstr/>
  </property>
  <property fmtid="{D5CDD505-2E9C-101B-9397-08002B2CF9AE}" pid="9" name="CDIP Audience">
    <vt:lpwstr/>
  </property>
  <property fmtid="{D5CDD505-2E9C-101B-9397-08002B2CF9AE}" pid="10" name="Meeting Type">
    <vt:lpwstr/>
  </property>
  <property fmtid="{D5CDD505-2E9C-101B-9397-08002B2CF9AE}" pid="11" name="Meeting TypeTaxHTField0">
    <vt:lpwstr/>
  </property>
  <property fmtid="{D5CDD505-2E9C-101B-9397-08002B2CF9AE}" pid="12" name="Municipality/Township">
    <vt:lpwstr/>
  </property>
  <property fmtid="{D5CDD505-2E9C-101B-9397-08002B2CF9AE}" pid="13" name="_MarkAsFinal">
    <vt:bool>true</vt:bool>
  </property>
</Properties>
</file>